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10" r:id="rId2"/>
  </p:sldMasterIdLst>
  <p:notesMasterIdLst>
    <p:notesMasterId r:id="rId27"/>
  </p:notesMasterIdLst>
  <p:handoutMasterIdLst>
    <p:handoutMasterId r:id="rId28"/>
  </p:handoutMasterIdLst>
  <p:sldIdLst>
    <p:sldId id="1735" r:id="rId3"/>
    <p:sldId id="1736" r:id="rId4"/>
    <p:sldId id="1968" r:id="rId5"/>
    <p:sldId id="2120" r:id="rId6"/>
    <p:sldId id="2142" r:id="rId7"/>
    <p:sldId id="2144" r:id="rId8"/>
    <p:sldId id="1965" r:id="rId9"/>
    <p:sldId id="1738" r:id="rId10"/>
    <p:sldId id="2129" r:id="rId11"/>
    <p:sldId id="2113" r:id="rId12"/>
    <p:sldId id="2130" r:id="rId13"/>
    <p:sldId id="1963" r:id="rId14"/>
    <p:sldId id="2006" r:id="rId15"/>
    <p:sldId id="2123" r:id="rId16"/>
    <p:sldId id="2002" r:id="rId17"/>
    <p:sldId id="2090" r:id="rId18"/>
    <p:sldId id="2132" r:id="rId19"/>
    <p:sldId id="2133" r:id="rId20"/>
    <p:sldId id="2143" r:id="rId21"/>
    <p:sldId id="2134" r:id="rId22"/>
    <p:sldId id="2135" r:id="rId23"/>
    <p:sldId id="2136" r:id="rId24"/>
    <p:sldId id="2137" r:id="rId25"/>
    <p:sldId id="1701" r:id="rId2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8EA"/>
    <a:srgbClr val="CBCDD3"/>
    <a:srgbClr val="00B0F0"/>
    <a:srgbClr val="C7402B"/>
    <a:srgbClr val="713346"/>
    <a:srgbClr val="326CE5"/>
    <a:srgbClr val="B4F2C9"/>
    <a:srgbClr val="F47C30"/>
    <a:srgbClr val="92D3DF"/>
    <a:srgbClr val="D8EF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866" autoAdjust="0"/>
    <p:restoredTop sz="95067" autoAdjust="0"/>
  </p:normalViewPr>
  <p:slideViewPr>
    <p:cSldViewPr>
      <p:cViewPr varScale="1">
        <p:scale>
          <a:sx n="83" d="100"/>
          <a:sy n="83" d="100"/>
        </p:scale>
        <p:origin x="408" y="-116"/>
      </p:cViewPr>
      <p:guideLst>
        <p:guide orient="horz" pos="1620"/>
        <p:guide pos="2880"/>
      </p:guideLst>
    </p:cSldViewPr>
  </p:slideViewPr>
  <p:outlineViewPr>
    <p:cViewPr>
      <p:scale>
        <a:sx n="33" d="100"/>
        <a:sy n="33" d="100"/>
      </p:scale>
      <p:origin x="0" y="-3869"/>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6/28/2024</a:t>
            </a:fld>
            <a:endParaRPr lang="en-US"/>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6/28/2024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9.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0.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1.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8.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9.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2F4A70-5FAD-49CA-80C6-F51B4C978A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50" y="0"/>
            <a:ext cx="9142249"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Tree>
    <p:extLst>
      <p:ext uri="{BB962C8B-B14F-4D97-AF65-F5344CB8AC3E}">
        <p14:creationId xmlns:p14="http://schemas.microsoft.com/office/powerpoint/2010/main" val="151261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875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3731919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Tree>
    <p:extLst>
      <p:ext uri="{BB962C8B-B14F-4D97-AF65-F5344CB8AC3E}">
        <p14:creationId xmlns:p14="http://schemas.microsoft.com/office/powerpoint/2010/main" val="97704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383857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1" cy="3203240"/>
          </a:xfrm>
          <a:prstGeom prst="rect">
            <a:avLst/>
          </a:prstGeom>
        </p:spPr>
      </p:pic>
    </p:spTree>
    <p:extLst>
      <p:ext uri="{BB962C8B-B14F-4D97-AF65-F5344CB8AC3E}">
        <p14:creationId xmlns:p14="http://schemas.microsoft.com/office/powerpoint/2010/main" val="452742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32946"/>
          </a:xfrm>
          <a:prstGeom prst="rect">
            <a:avLst/>
          </a:prstGeom>
        </p:spPr>
      </p:pic>
    </p:spTree>
    <p:extLst>
      <p:ext uri="{BB962C8B-B14F-4D97-AF65-F5344CB8AC3E}">
        <p14:creationId xmlns:p14="http://schemas.microsoft.com/office/powerpoint/2010/main" val="4033323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205390"/>
          </a:xfrm>
          <a:prstGeom prst="rect">
            <a:avLst/>
          </a:prstGeom>
        </p:spPr>
      </p:pic>
    </p:spTree>
    <p:extLst>
      <p:ext uri="{BB962C8B-B14F-4D97-AF65-F5344CB8AC3E}">
        <p14:creationId xmlns:p14="http://schemas.microsoft.com/office/powerpoint/2010/main" val="2522336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55895"/>
          </a:xfrm>
          <a:prstGeom prst="rect">
            <a:avLst/>
          </a:prstGeom>
        </p:spPr>
      </p:pic>
    </p:spTree>
    <p:extLst>
      <p:ext uri="{BB962C8B-B14F-4D97-AF65-F5344CB8AC3E}">
        <p14:creationId xmlns:p14="http://schemas.microsoft.com/office/powerpoint/2010/main" val="2139948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47CB51-5B72-4A0F-A408-5301574EC5F6}"/>
              </a:ext>
            </a:extLst>
          </p:cNvPr>
          <p:cNvSpPr/>
          <p:nvPr userDrawn="1"/>
        </p:nvSpPr>
        <p:spPr>
          <a:xfrm>
            <a:off x="0" y="0"/>
            <a:ext cx="9144000" cy="321982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0192B7A4-A805-4BC5-9968-192D8B8A4103}"/>
              </a:ext>
            </a:extLst>
          </p:cNvPr>
          <p:cNvSpPr/>
          <p:nvPr userDrawn="1"/>
        </p:nvSpPr>
        <p:spPr>
          <a:xfrm rot="1171162">
            <a:off x="4586766" y="-796928"/>
            <a:ext cx="5799197" cy="3241009"/>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914776B8-7B03-4505-AEDF-84602B300845}"/>
              </a:ext>
            </a:extLst>
          </p:cNvPr>
          <p:cNvSpPr/>
          <p:nvPr userDrawn="1"/>
        </p:nvSpPr>
        <p:spPr>
          <a:xfrm>
            <a:off x="7711986" y="2252610"/>
            <a:ext cx="870719" cy="739880"/>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2">
            <a:extLst>
              <a:ext uri="{FF2B5EF4-FFF2-40B4-BE49-F238E27FC236}">
                <a16:creationId xmlns:a16="http://schemas.microsoft.com/office/drawing/2014/main" id="{C8306C14-4AE4-4B0C-9BF0-7AD54AAF7134}"/>
              </a:ext>
            </a:extLst>
          </p:cNvPr>
          <p:cNvSpPr/>
          <p:nvPr userDrawn="1"/>
        </p:nvSpPr>
        <p:spPr>
          <a:xfrm>
            <a:off x="3856036" y="1490092"/>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2">
            <a:extLst>
              <a:ext uri="{FF2B5EF4-FFF2-40B4-BE49-F238E27FC236}">
                <a16:creationId xmlns:a16="http://schemas.microsoft.com/office/drawing/2014/main" id="{9D3954BD-C8A0-4E3D-9812-39823FE08461}"/>
              </a:ext>
            </a:extLst>
          </p:cNvPr>
          <p:cNvSpPr/>
          <p:nvPr userDrawn="1"/>
        </p:nvSpPr>
        <p:spPr>
          <a:xfrm>
            <a:off x="0" y="915566"/>
            <a:ext cx="4598447" cy="2304256"/>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50CFDA">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
        <p:nvSpPr>
          <p:cNvPr id="14" name="Oval 13">
            <a:extLst>
              <a:ext uri="{FF2B5EF4-FFF2-40B4-BE49-F238E27FC236}">
                <a16:creationId xmlns:a16="http://schemas.microsoft.com/office/drawing/2014/main" id="{5202F465-B922-4840-91F9-FFFFA705B82A}"/>
              </a:ext>
            </a:extLst>
          </p:cNvPr>
          <p:cNvSpPr/>
          <p:nvPr userDrawn="1"/>
        </p:nvSpPr>
        <p:spPr>
          <a:xfrm rot="20811734">
            <a:off x="1101866" y="-505507"/>
            <a:ext cx="4958858" cy="2771367"/>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D0476227-494F-42E1-96DC-952D075A16CE}"/>
              </a:ext>
            </a:extLst>
          </p:cNvPr>
          <p:cNvGrpSpPr/>
          <p:nvPr userDrawn="1"/>
        </p:nvGrpSpPr>
        <p:grpSpPr>
          <a:xfrm>
            <a:off x="4023267" y="848657"/>
            <a:ext cx="643652" cy="520445"/>
            <a:chOff x="-2605087" y="5451475"/>
            <a:chExt cx="1443038" cy="1166813"/>
          </a:xfrm>
        </p:grpSpPr>
        <p:sp>
          <p:nvSpPr>
            <p:cNvPr id="20" name="Freeform 66">
              <a:extLst>
                <a:ext uri="{FF2B5EF4-FFF2-40B4-BE49-F238E27FC236}">
                  <a16:creationId xmlns:a16="http://schemas.microsoft.com/office/drawing/2014/main" id="{462513F3-CBAC-4CA9-AAD8-691FC0CD3513}"/>
                </a:ext>
              </a:extLst>
            </p:cNvPr>
            <p:cNvSpPr>
              <a:spLocks noEditPoints="1"/>
            </p:cNvSpPr>
            <p:nvPr userDrawn="1"/>
          </p:nvSpPr>
          <p:spPr bwMode="auto">
            <a:xfrm>
              <a:off x="-2427287" y="5764213"/>
              <a:ext cx="927100" cy="854075"/>
            </a:xfrm>
            <a:custGeom>
              <a:avLst/>
              <a:gdLst>
                <a:gd name="T0" fmla="*/ 55 w 584"/>
                <a:gd name="T1" fmla="*/ 0 h 538"/>
                <a:gd name="T2" fmla="*/ 24 w 584"/>
                <a:gd name="T3" fmla="*/ 10 h 538"/>
                <a:gd name="T4" fmla="*/ 5 w 584"/>
                <a:gd name="T5" fmla="*/ 34 h 538"/>
                <a:gd name="T6" fmla="*/ 0 w 584"/>
                <a:gd name="T7" fmla="*/ 371 h 538"/>
                <a:gd name="T8" fmla="*/ 5 w 584"/>
                <a:gd name="T9" fmla="*/ 391 h 538"/>
                <a:gd name="T10" fmla="*/ 24 w 584"/>
                <a:gd name="T11" fmla="*/ 416 h 538"/>
                <a:gd name="T12" fmla="*/ 55 w 584"/>
                <a:gd name="T13" fmla="*/ 426 h 538"/>
                <a:gd name="T14" fmla="*/ 209 w 584"/>
                <a:gd name="T15" fmla="*/ 448 h 538"/>
                <a:gd name="T16" fmla="*/ 195 w 584"/>
                <a:gd name="T17" fmla="*/ 512 h 538"/>
                <a:gd name="T18" fmla="*/ 153 w 584"/>
                <a:gd name="T19" fmla="*/ 514 h 538"/>
                <a:gd name="T20" fmla="*/ 144 w 584"/>
                <a:gd name="T21" fmla="*/ 526 h 538"/>
                <a:gd name="T22" fmla="*/ 148 w 584"/>
                <a:gd name="T23" fmla="*/ 534 h 538"/>
                <a:gd name="T24" fmla="*/ 426 w 584"/>
                <a:gd name="T25" fmla="*/ 538 h 538"/>
                <a:gd name="T26" fmla="*/ 435 w 584"/>
                <a:gd name="T27" fmla="*/ 534 h 538"/>
                <a:gd name="T28" fmla="*/ 440 w 584"/>
                <a:gd name="T29" fmla="*/ 526 h 538"/>
                <a:gd name="T30" fmla="*/ 431 w 584"/>
                <a:gd name="T31" fmla="*/ 514 h 538"/>
                <a:gd name="T32" fmla="*/ 389 w 584"/>
                <a:gd name="T33" fmla="*/ 512 h 538"/>
                <a:gd name="T34" fmla="*/ 374 w 584"/>
                <a:gd name="T35" fmla="*/ 448 h 538"/>
                <a:gd name="T36" fmla="*/ 528 w 584"/>
                <a:gd name="T37" fmla="*/ 426 h 538"/>
                <a:gd name="T38" fmla="*/ 560 w 584"/>
                <a:gd name="T39" fmla="*/ 416 h 538"/>
                <a:gd name="T40" fmla="*/ 579 w 584"/>
                <a:gd name="T41" fmla="*/ 391 h 538"/>
                <a:gd name="T42" fmla="*/ 584 w 584"/>
                <a:gd name="T43" fmla="*/ 55 h 538"/>
                <a:gd name="T44" fmla="*/ 579 w 584"/>
                <a:gd name="T45" fmla="*/ 34 h 538"/>
                <a:gd name="T46" fmla="*/ 560 w 584"/>
                <a:gd name="T47" fmla="*/ 10 h 538"/>
                <a:gd name="T48" fmla="*/ 528 w 584"/>
                <a:gd name="T49" fmla="*/ 0 h 538"/>
                <a:gd name="T50" fmla="*/ 25 w 584"/>
                <a:gd name="T51" fmla="*/ 55 h 538"/>
                <a:gd name="T52" fmla="*/ 30 w 584"/>
                <a:gd name="T53" fmla="*/ 39 h 538"/>
                <a:gd name="T54" fmla="*/ 44 w 584"/>
                <a:gd name="T55" fmla="*/ 28 h 538"/>
                <a:gd name="T56" fmla="*/ 528 w 584"/>
                <a:gd name="T57" fmla="*/ 26 h 538"/>
                <a:gd name="T58" fmla="*/ 540 w 584"/>
                <a:gd name="T59" fmla="*/ 28 h 538"/>
                <a:gd name="T60" fmla="*/ 554 w 584"/>
                <a:gd name="T61" fmla="*/ 39 h 538"/>
                <a:gd name="T62" fmla="*/ 559 w 584"/>
                <a:gd name="T63" fmla="*/ 55 h 538"/>
                <a:gd name="T64" fmla="*/ 25 w 584"/>
                <a:gd name="T65" fmla="*/ 55 h 538"/>
                <a:gd name="T66" fmla="*/ 227 w 584"/>
                <a:gd name="T67" fmla="*/ 492 h 538"/>
                <a:gd name="T68" fmla="*/ 237 w 584"/>
                <a:gd name="T69" fmla="*/ 426 h 538"/>
                <a:gd name="T70" fmla="*/ 349 w 584"/>
                <a:gd name="T71" fmla="*/ 448 h 538"/>
                <a:gd name="T72" fmla="*/ 362 w 584"/>
                <a:gd name="T73" fmla="*/ 512 h 538"/>
                <a:gd name="T74" fmla="*/ 559 w 584"/>
                <a:gd name="T75" fmla="*/ 371 h 538"/>
                <a:gd name="T76" fmla="*/ 556 w 584"/>
                <a:gd name="T77" fmla="*/ 382 h 538"/>
                <a:gd name="T78" fmla="*/ 545 w 584"/>
                <a:gd name="T79" fmla="*/ 395 h 538"/>
                <a:gd name="T80" fmla="*/ 528 w 584"/>
                <a:gd name="T81" fmla="*/ 400 h 538"/>
                <a:gd name="T82" fmla="*/ 49 w 584"/>
                <a:gd name="T83" fmla="*/ 400 h 538"/>
                <a:gd name="T84" fmla="*/ 34 w 584"/>
                <a:gd name="T85" fmla="*/ 391 h 538"/>
                <a:gd name="T86" fmla="*/ 25 w 584"/>
                <a:gd name="T87" fmla="*/ 375 h 538"/>
                <a:gd name="T88" fmla="*/ 559 w 584"/>
                <a:gd name="T89" fmla="*/ 36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4" h="538">
                  <a:moveTo>
                    <a:pt x="528" y="0"/>
                  </a:moveTo>
                  <a:lnTo>
                    <a:pt x="55" y="0"/>
                  </a:lnTo>
                  <a:lnTo>
                    <a:pt x="55" y="0"/>
                  </a:lnTo>
                  <a:lnTo>
                    <a:pt x="44" y="1"/>
                  </a:lnTo>
                  <a:lnTo>
                    <a:pt x="34" y="5"/>
                  </a:lnTo>
                  <a:lnTo>
                    <a:pt x="24" y="10"/>
                  </a:lnTo>
                  <a:lnTo>
                    <a:pt x="16" y="17"/>
                  </a:lnTo>
                  <a:lnTo>
                    <a:pt x="10" y="25"/>
                  </a:lnTo>
                  <a:lnTo>
                    <a:pt x="5" y="34"/>
                  </a:lnTo>
                  <a:lnTo>
                    <a:pt x="1" y="44"/>
                  </a:lnTo>
                  <a:lnTo>
                    <a:pt x="0" y="55"/>
                  </a:lnTo>
                  <a:lnTo>
                    <a:pt x="0" y="371"/>
                  </a:lnTo>
                  <a:lnTo>
                    <a:pt x="0" y="371"/>
                  </a:lnTo>
                  <a:lnTo>
                    <a:pt x="1" y="382"/>
                  </a:lnTo>
                  <a:lnTo>
                    <a:pt x="5" y="391"/>
                  </a:lnTo>
                  <a:lnTo>
                    <a:pt x="10" y="401"/>
                  </a:lnTo>
                  <a:lnTo>
                    <a:pt x="16" y="408"/>
                  </a:lnTo>
                  <a:lnTo>
                    <a:pt x="24" y="416"/>
                  </a:lnTo>
                  <a:lnTo>
                    <a:pt x="34" y="421"/>
                  </a:lnTo>
                  <a:lnTo>
                    <a:pt x="44" y="424"/>
                  </a:lnTo>
                  <a:lnTo>
                    <a:pt x="55" y="426"/>
                  </a:lnTo>
                  <a:lnTo>
                    <a:pt x="211" y="426"/>
                  </a:lnTo>
                  <a:lnTo>
                    <a:pt x="211" y="426"/>
                  </a:lnTo>
                  <a:lnTo>
                    <a:pt x="209" y="448"/>
                  </a:lnTo>
                  <a:lnTo>
                    <a:pt x="206" y="470"/>
                  </a:lnTo>
                  <a:lnTo>
                    <a:pt x="201" y="492"/>
                  </a:lnTo>
                  <a:lnTo>
                    <a:pt x="195" y="512"/>
                  </a:lnTo>
                  <a:lnTo>
                    <a:pt x="157" y="512"/>
                  </a:lnTo>
                  <a:lnTo>
                    <a:pt x="157" y="512"/>
                  </a:lnTo>
                  <a:lnTo>
                    <a:pt x="153" y="514"/>
                  </a:lnTo>
                  <a:lnTo>
                    <a:pt x="148" y="516"/>
                  </a:lnTo>
                  <a:lnTo>
                    <a:pt x="145" y="521"/>
                  </a:lnTo>
                  <a:lnTo>
                    <a:pt x="144" y="526"/>
                  </a:lnTo>
                  <a:lnTo>
                    <a:pt x="144" y="526"/>
                  </a:lnTo>
                  <a:lnTo>
                    <a:pt x="145" y="531"/>
                  </a:lnTo>
                  <a:lnTo>
                    <a:pt x="148" y="534"/>
                  </a:lnTo>
                  <a:lnTo>
                    <a:pt x="153" y="537"/>
                  </a:lnTo>
                  <a:lnTo>
                    <a:pt x="157" y="538"/>
                  </a:lnTo>
                  <a:lnTo>
                    <a:pt x="426" y="538"/>
                  </a:lnTo>
                  <a:lnTo>
                    <a:pt x="426" y="538"/>
                  </a:lnTo>
                  <a:lnTo>
                    <a:pt x="431" y="537"/>
                  </a:lnTo>
                  <a:lnTo>
                    <a:pt x="435" y="534"/>
                  </a:lnTo>
                  <a:lnTo>
                    <a:pt x="439" y="531"/>
                  </a:lnTo>
                  <a:lnTo>
                    <a:pt x="440" y="526"/>
                  </a:lnTo>
                  <a:lnTo>
                    <a:pt x="440" y="526"/>
                  </a:lnTo>
                  <a:lnTo>
                    <a:pt x="439" y="521"/>
                  </a:lnTo>
                  <a:lnTo>
                    <a:pt x="435" y="516"/>
                  </a:lnTo>
                  <a:lnTo>
                    <a:pt x="431" y="514"/>
                  </a:lnTo>
                  <a:lnTo>
                    <a:pt x="426" y="512"/>
                  </a:lnTo>
                  <a:lnTo>
                    <a:pt x="389" y="512"/>
                  </a:lnTo>
                  <a:lnTo>
                    <a:pt x="389" y="512"/>
                  </a:lnTo>
                  <a:lnTo>
                    <a:pt x="382" y="492"/>
                  </a:lnTo>
                  <a:lnTo>
                    <a:pt x="378" y="470"/>
                  </a:lnTo>
                  <a:lnTo>
                    <a:pt x="374" y="448"/>
                  </a:lnTo>
                  <a:lnTo>
                    <a:pt x="373" y="426"/>
                  </a:lnTo>
                  <a:lnTo>
                    <a:pt x="528" y="426"/>
                  </a:lnTo>
                  <a:lnTo>
                    <a:pt x="528" y="426"/>
                  </a:lnTo>
                  <a:lnTo>
                    <a:pt x="540" y="424"/>
                  </a:lnTo>
                  <a:lnTo>
                    <a:pt x="550" y="421"/>
                  </a:lnTo>
                  <a:lnTo>
                    <a:pt x="560" y="416"/>
                  </a:lnTo>
                  <a:lnTo>
                    <a:pt x="567" y="408"/>
                  </a:lnTo>
                  <a:lnTo>
                    <a:pt x="574" y="401"/>
                  </a:lnTo>
                  <a:lnTo>
                    <a:pt x="579" y="391"/>
                  </a:lnTo>
                  <a:lnTo>
                    <a:pt x="583" y="382"/>
                  </a:lnTo>
                  <a:lnTo>
                    <a:pt x="584" y="371"/>
                  </a:lnTo>
                  <a:lnTo>
                    <a:pt x="584" y="55"/>
                  </a:lnTo>
                  <a:lnTo>
                    <a:pt x="584" y="55"/>
                  </a:lnTo>
                  <a:lnTo>
                    <a:pt x="583" y="44"/>
                  </a:lnTo>
                  <a:lnTo>
                    <a:pt x="579" y="34"/>
                  </a:lnTo>
                  <a:lnTo>
                    <a:pt x="574" y="25"/>
                  </a:lnTo>
                  <a:lnTo>
                    <a:pt x="567" y="17"/>
                  </a:lnTo>
                  <a:lnTo>
                    <a:pt x="560" y="10"/>
                  </a:lnTo>
                  <a:lnTo>
                    <a:pt x="550" y="5"/>
                  </a:lnTo>
                  <a:lnTo>
                    <a:pt x="540" y="1"/>
                  </a:lnTo>
                  <a:lnTo>
                    <a:pt x="528" y="0"/>
                  </a:lnTo>
                  <a:lnTo>
                    <a:pt x="528" y="0"/>
                  </a:lnTo>
                  <a:close/>
                  <a:moveTo>
                    <a:pt x="25" y="55"/>
                  </a:moveTo>
                  <a:lnTo>
                    <a:pt x="25" y="55"/>
                  </a:lnTo>
                  <a:lnTo>
                    <a:pt x="25" y="49"/>
                  </a:lnTo>
                  <a:lnTo>
                    <a:pt x="28" y="44"/>
                  </a:lnTo>
                  <a:lnTo>
                    <a:pt x="30" y="39"/>
                  </a:lnTo>
                  <a:lnTo>
                    <a:pt x="34" y="34"/>
                  </a:lnTo>
                  <a:lnTo>
                    <a:pt x="39" y="31"/>
                  </a:lnTo>
                  <a:lnTo>
                    <a:pt x="44" y="28"/>
                  </a:lnTo>
                  <a:lnTo>
                    <a:pt x="49" y="26"/>
                  </a:lnTo>
                  <a:lnTo>
                    <a:pt x="55" y="26"/>
                  </a:lnTo>
                  <a:lnTo>
                    <a:pt x="528" y="26"/>
                  </a:lnTo>
                  <a:lnTo>
                    <a:pt x="528" y="26"/>
                  </a:lnTo>
                  <a:lnTo>
                    <a:pt x="534" y="26"/>
                  </a:lnTo>
                  <a:lnTo>
                    <a:pt x="540" y="28"/>
                  </a:lnTo>
                  <a:lnTo>
                    <a:pt x="545" y="31"/>
                  </a:lnTo>
                  <a:lnTo>
                    <a:pt x="550" y="34"/>
                  </a:lnTo>
                  <a:lnTo>
                    <a:pt x="554" y="39"/>
                  </a:lnTo>
                  <a:lnTo>
                    <a:pt x="556" y="44"/>
                  </a:lnTo>
                  <a:lnTo>
                    <a:pt x="559" y="49"/>
                  </a:lnTo>
                  <a:lnTo>
                    <a:pt x="559" y="55"/>
                  </a:lnTo>
                  <a:lnTo>
                    <a:pt x="559" y="342"/>
                  </a:lnTo>
                  <a:lnTo>
                    <a:pt x="25" y="342"/>
                  </a:lnTo>
                  <a:lnTo>
                    <a:pt x="25" y="55"/>
                  </a:lnTo>
                  <a:close/>
                  <a:moveTo>
                    <a:pt x="221" y="512"/>
                  </a:moveTo>
                  <a:lnTo>
                    <a:pt x="221" y="512"/>
                  </a:lnTo>
                  <a:lnTo>
                    <a:pt x="227" y="492"/>
                  </a:lnTo>
                  <a:lnTo>
                    <a:pt x="232" y="470"/>
                  </a:lnTo>
                  <a:lnTo>
                    <a:pt x="234" y="448"/>
                  </a:lnTo>
                  <a:lnTo>
                    <a:pt x="237" y="426"/>
                  </a:lnTo>
                  <a:lnTo>
                    <a:pt x="347" y="426"/>
                  </a:lnTo>
                  <a:lnTo>
                    <a:pt x="347" y="426"/>
                  </a:lnTo>
                  <a:lnTo>
                    <a:pt x="349" y="448"/>
                  </a:lnTo>
                  <a:lnTo>
                    <a:pt x="352" y="470"/>
                  </a:lnTo>
                  <a:lnTo>
                    <a:pt x="357" y="492"/>
                  </a:lnTo>
                  <a:lnTo>
                    <a:pt x="362" y="512"/>
                  </a:lnTo>
                  <a:lnTo>
                    <a:pt x="221" y="512"/>
                  </a:lnTo>
                  <a:close/>
                  <a:moveTo>
                    <a:pt x="559" y="371"/>
                  </a:moveTo>
                  <a:lnTo>
                    <a:pt x="559" y="371"/>
                  </a:lnTo>
                  <a:lnTo>
                    <a:pt x="559" y="371"/>
                  </a:lnTo>
                  <a:lnTo>
                    <a:pt x="559" y="375"/>
                  </a:lnTo>
                  <a:lnTo>
                    <a:pt x="556" y="382"/>
                  </a:lnTo>
                  <a:lnTo>
                    <a:pt x="554" y="386"/>
                  </a:lnTo>
                  <a:lnTo>
                    <a:pt x="550" y="391"/>
                  </a:lnTo>
                  <a:lnTo>
                    <a:pt x="545" y="395"/>
                  </a:lnTo>
                  <a:lnTo>
                    <a:pt x="540" y="397"/>
                  </a:lnTo>
                  <a:lnTo>
                    <a:pt x="534" y="400"/>
                  </a:lnTo>
                  <a:lnTo>
                    <a:pt x="528" y="400"/>
                  </a:lnTo>
                  <a:lnTo>
                    <a:pt x="55" y="400"/>
                  </a:lnTo>
                  <a:lnTo>
                    <a:pt x="55" y="400"/>
                  </a:lnTo>
                  <a:lnTo>
                    <a:pt x="49" y="400"/>
                  </a:lnTo>
                  <a:lnTo>
                    <a:pt x="44" y="397"/>
                  </a:lnTo>
                  <a:lnTo>
                    <a:pt x="39" y="395"/>
                  </a:lnTo>
                  <a:lnTo>
                    <a:pt x="34" y="391"/>
                  </a:lnTo>
                  <a:lnTo>
                    <a:pt x="30" y="386"/>
                  </a:lnTo>
                  <a:lnTo>
                    <a:pt x="28" y="382"/>
                  </a:lnTo>
                  <a:lnTo>
                    <a:pt x="25" y="375"/>
                  </a:lnTo>
                  <a:lnTo>
                    <a:pt x="25" y="371"/>
                  </a:lnTo>
                  <a:lnTo>
                    <a:pt x="25" y="367"/>
                  </a:lnTo>
                  <a:lnTo>
                    <a:pt x="559" y="367"/>
                  </a:lnTo>
                  <a:lnTo>
                    <a:pt x="559" y="37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67">
              <a:extLst>
                <a:ext uri="{FF2B5EF4-FFF2-40B4-BE49-F238E27FC236}">
                  <a16:creationId xmlns:a16="http://schemas.microsoft.com/office/drawing/2014/main" id="{82EC3BA1-F8C5-49FE-8546-69028D81D89A}"/>
                </a:ext>
              </a:extLst>
            </p:cNvPr>
            <p:cNvSpPr>
              <a:spLocks/>
            </p:cNvSpPr>
            <p:nvPr userDrawn="1"/>
          </p:nvSpPr>
          <p:spPr bwMode="auto">
            <a:xfrm>
              <a:off x="-2144712" y="6034088"/>
              <a:ext cx="179388" cy="31750"/>
            </a:xfrm>
            <a:custGeom>
              <a:avLst/>
              <a:gdLst>
                <a:gd name="T0" fmla="*/ 12 w 113"/>
                <a:gd name="T1" fmla="*/ 20 h 20"/>
                <a:gd name="T2" fmla="*/ 12 w 113"/>
                <a:gd name="T3" fmla="*/ 20 h 20"/>
                <a:gd name="T4" fmla="*/ 101 w 113"/>
                <a:gd name="T5" fmla="*/ 20 h 20"/>
                <a:gd name="T6" fmla="*/ 101 w 113"/>
                <a:gd name="T7" fmla="*/ 20 h 20"/>
                <a:gd name="T8" fmla="*/ 105 w 113"/>
                <a:gd name="T9" fmla="*/ 18 h 20"/>
                <a:gd name="T10" fmla="*/ 109 w 113"/>
                <a:gd name="T11" fmla="*/ 16 h 20"/>
                <a:gd name="T12" fmla="*/ 112 w 113"/>
                <a:gd name="T13" fmla="*/ 14 h 20"/>
                <a:gd name="T14" fmla="*/ 113 w 113"/>
                <a:gd name="T15" fmla="*/ 10 h 20"/>
                <a:gd name="T16" fmla="*/ 113 w 113"/>
                <a:gd name="T17" fmla="*/ 10 h 20"/>
                <a:gd name="T18" fmla="*/ 112 w 113"/>
                <a:gd name="T19" fmla="*/ 5 h 20"/>
                <a:gd name="T20" fmla="*/ 109 w 113"/>
                <a:gd name="T21" fmla="*/ 3 h 20"/>
                <a:gd name="T22" fmla="*/ 105 w 113"/>
                <a:gd name="T23" fmla="*/ 0 h 20"/>
                <a:gd name="T24" fmla="*/ 99 w 113"/>
                <a:gd name="T25" fmla="*/ 0 h 20"/>
                <a:gd name="T26" fmla="*/ 99 w 113"/>
                <a:gd name="T27" fmla="*/ 0 h 20"/>
                <a:gd name="T28" fmla="*/ 56 w 113"/>
                <a:gd name="T29" fmla="*/ 0 h 20"/>
                <a:gd name="T30" fmla="*/ 56 w 113"/>
                <a:gd name="T31" fmla="*/ 0 h 20"/>
                <a:gd name="T32" fmla="*/ 56 w 113"/>
                <a:gd name="T33" fmla="*/ 0 h 20"/>
                <a:gd name="T34" fmla="*/ 56 w 113"/>
                <a:gd name="T35" fmla="*/ 0 h 20"/>
                <a:gd name="T36" fmla="*/ 12 w 113"/>
                <a:gd name="T37" fmla="*/ 0 h 20"/>
                <a:gd name="T38" fmla="*/ 12 w 113"/>
                <a:gd name="T39" fmla="*/ 0 h 20"/>
                <a:gd name="T40" fmla="*/ 8 w 113"/>
                <a:gd name="T41" fmla="*/ 0 h 20"/>
                <a:gd name="T42" fmla="*/ 3 w 113"/>
                <a:gd name="T43" fmla="*/ 3 h 20"/>
                <a:gd name="T44" fmla="*/ 0 w 113"/>
                <a:gd name="T45" fmla="*/ 5 h 20"/>
                <a:gd name="T46" fmla="*/ 0 w 113"/>
                <a:gd name="T47" fmla="*/ 9 h 20"/>
                <a:gd name="T48" fmla="*/ 0 w 113"/>
                <a:gd name="T49" fmla="*/ 9 h 20"/>
                <a:gd name="T50" fmla="*/ 0 w 113"/>
                <a:gd name="T51" fmla="*/ 14 h 20"/>
                <a:gd name="T52" fmla="*/ 3 w 113"/>
                <a:gd name="T53" fmla="*/ 16 h 20"/>
                <a:gd name="T54" fmla="*/ 6 w 113"/>
                <a:gd name="T55" fmla="*/ 18 h 20"/>
                <a:gd name="T56" fmla="*/ 12 w 113"/>
                <a:gd name="T57" fmla="*/ 20 h 20"/>
                <a:gd name="T58" fmla="*/ 12 w 113"/>
                <a:gd name="T5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3" h="20">
                  <a:moveTo>
                    <a:pt x="12" y="20"/>
                  </a:moveTo>
                  <a:lnTo>
                    <a:pt x="12" y="20"/>
                  </a:lnTo>
                  <a:lnTo>
                    <a:pt x="101" y="20"/>
                  </a:lnTo>
                  <a:lnTo>
                    <a:pt x="101" y="20"/>
                  </a:lnTo>
                  <a:lnTo>
                    <a:pt x="105" y="18"/>
                  </a:lnTo>
                  <a:lnTo>
                    <a:pt x="109" y="16"/>
                  </a:lnTo>
                  <a:lnTo>
                    <a:pt x="112" y="14"/>
                  </a:lnTo>
                  <a:lnTo>
                    <a:pt x="113" y="10"/>
                  </a:lnTo>
                  <a:lnTo>
                    <a:pt x="113" y="10"/>
                  </a:lnTo>
                  <a:lnTo>
                    <a:pt x="112" y="5"/>
                  </a:lnTo>
                  <a:lnTo>
                    <a:pt x="109" y="3"/>
                  </a:lnTo>
                  <a:lnTo>
                    <a:pt x="105" y="0"/>
                  </a:lnTo>
                  <a:lnTo>
                    <a:pt x="99" y="0"/>
                  </a:lnTo>
                  <a:lnTo>
                    <a:pt x="99" y="0"/>
                  </a:lnTo>
                  <a:lnTo>
                    <a:pt x="56" y="0"/>
                  </a:lnTo>
                  <a:lnTo>
                    <a:pt x="56" y="0"/>
                  </a:lnTo>
                  <a:lnTo>
                    <a:pt x="56" y="0"/>
                  </a:lnTo>
                  <a:lnTo>
                    <a:pt x="56" y="0"/>
                  </a:lnTo>
                  <a:lnTo>
                    <a:pt x="12" y="0"/>
                  </a:lnTo>
                  <a:lnTo>
                    <a:pt x="12" y="0"/>
                  </a:lnTo>
                  <a:lnTo>
                    <a:pt x="8" y="0"/>
                  </a:lnTo>
                  <a:lnTo>
                    <a:pt x="3" y="3"/>
                  </a:lnTo>
                  <a:lnTo>
                    <a:pt x="0" y="5"/>
                  </a:lnTo>
                  <a:lnTo>
                    <a:pt x="0" y="9"/>
                  </a:lnTo>
                  <a:lnTo>
                    <a:pt x="0" y="9"/>
                  </a:lnTo>
                  <a:lnTo>
                    <a:pt x="0" y="14"/>
                  </a:lnTo>
                  <a:lnTo>
                    <a:pt x="3" y="16"/>
                  </a:lnTo>
                  <a:lnTo>
                    <a:pt x="6" y="18"/>
                  </a:lnTo>
                  <a:lnTo>
                    <a:pt x="12" y="20"/>
                  </a:lnTo>
                  <a:lnTo>
                    <a:pt x="12"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68">
              <a:extLst>
                <a:ext uri="{FF2B5EF4-FFF2-40B4-BE49-F238E27FC236}">
                  <a16:creationId xmlns:a16="http://schemas.microsoft.com/office/drawing/2014/main" id="{C23066F0-F745-469C-BC9D-ACC22DB5345D}"/>
                </a:ext>
              </a:extLst>
            </p:cNvPr>
            <p:cNvSpPr>
              <a:spLocks/>
            </p:cNvSpPr>
            <p:nvPr userDrawn="1"/>
          </p:nvSpPr>
          <p:spPr bwMode="auto">
            <a:xfrm>
              <a:off x="-2144712" y="6108700"/>
              <a:ext cx="180975" cy="31750"/>
            </a:xfrm>
            <a:custGeom>
              <a:avLst/>
              <a:gdLst>
                <a:gd name="T0" fmla="*/ 45 w 114"/>
                <a:gd name="T1" fmla="*/ 20 h 20"/>
                <a:gd name="T2" fmla="*/ 45 w 114"/>
                <a:gd name="T3" fmla="*/ 20 h 20"/>
                <a:gd name="T4" fmla="*/ 99 w 114"/>
                <a:gd name="T5" fmla="*/ 20 h 20"/>
                <a:gd name="T6" fmla="*/ 99 w 114"/>
                <a:gd name="T7" fmla="*/ 20 h 20"/>
                <a:gd name="T8" fmla="*/ 104 w 114"/>
                <a:gd name="T9" fmla="*/ 19 h 20"/>
                <a:gd name="T10" fmla="*/ 104 w 114"/>
                <a:gd name="T11" fmla="*/ 19 h 20"/>
                <a:gd name="T12" fmla="*/ 108 w 114"/>
                <a:gd name="T13" fmla="*/ 19 h 20"/>
                <a:gd name="T14" fmla="*/ 112 w 114"/>
                <a:gd name="T15" fmla="*/ 17 h 20"/>
                <a:gd name="T16" fmla="*/ 113 w 114"/>
                <a:gd name="T17" fmla="*/ 14 h 20"/>
                <a:gd name="T18" fmla="*/ 114 w 114"/>
                <a:gd name="T19" fmla="*/ 9 h 20"/>
                <a:gd name="T20" fmla="*/ 114 w 114"/>
                <a:gd name="T21" fmla="*/ 9 h 20"/>
                <a:gd name="T22" fmla="*/ 113 w 114"/>
                <a:gd name="T23" fmla="*/ 6 h 20"/>
                <a:gd name="T24" fmla="*/ 112 w 114"/>
                <a:gd name="T25" fmla="*/ 3 h 20"/>
                <a:gd name="T26" fmla="*/ 108 w 114"/>
                <a:gd name="T27" fmla="*/ 1 h 20"/>
                <a:gd name="T28" fmla="*/ 103 w 114"/>
                <a:gd name="T29" fmla="*/ 1 h 20"/>
                <a:gd name="T30" fmla="*/ 103 w 114"/>
                <a:gd name="T31" fmla="*/ 1 h 20"/>
                <a:gd name="T32" fmla="*/ 58 w 114"/>
                <a:gd name="T33" fmla="*/ 0 h 20"/>
                <a:gd name="T34" fmla="*/ 58 w 114"/>
                <a:gd name="T35" fmla="*/ 0 h 20"/>
                <a:gd name="T36" fmla="*/ 58 w 114"/>
                <a:gd name="T37" fmla="*/ 0 h 20"/>
                <a:gd name="T38" fmla="*/ 12 w 114"/>
                <a:gd name="T39" fmla="*/ 0 h 20"/>
                <a:gd name="T40" fmla="*/ 12 w 114"/>
                <a:gd name="T41" fmla="*/ 0 h 20"/>
                <a:gd name="T42" fmla="*/ 6 w 114"/>
                <a:gd name="T43" fmla="*/ 1 h 20"/>
                <a:gd name="T44" fmla="*/ 3 w 114"/>
                <a:gd name="T45" fmla="*/ 3 h 20"/>
                <a:gd name="T46" fmla="*/ 0 w 114"/>
                <a:gd name="T47" fmla="*/ 6 h 20"/>
                <a:gd name="T48" fmla="*/ 0 w 114"/>
                <a:gd name="T49" fmla="*/ 9 h 20"/>
                <a:gd name="T50" fmla="*/ 0 w 114"/>
                <a:gd name="T51" fmla="*/ 9 h 20"/>
                <a:gd name="T52" fmla="*/ 0 w 114"/>
                <a:gd name="T53" fmla="*/ 14 h 20"/>
                <a:gd name="T54" fmla="*/ 3 w 114"/>
                <a:gd name="T55" fmla="*/ 17 h 20"/>
                <a:gd name="T56" fmla="*/ 6 w 114"/>
                <a:gd name="T57" fmla="*/ 19 h 20"/>
                <a:gd name="T58" fmla="*/ 12 w 114"/>
                <a:gd name="T59" fmla="*/ 20 h 20"/>
                <a:gd name="T60" fmla="*/ 12 w 114"/>
                <a:gd name="T61" fmla="*/ 20 h 20"/>
                <a:gd name="T62" fmla="*/ 45 w 114"/>
                <a:gd name="T63" fmla="*/ 20 h 20"/>
                <a:gd name="T64" fmla="*/ 45 w 114"/>
                <a:gd name="T6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20">
                  <a:moveTo>
                    <a:pt x="45" y="20"/>
                  </a:moveTo>
                  <a:lnTo>
                    <a:pt x="45" y="20"/>
                  </a:lnTo>
                  <a:lnTo>
                    <a:pt x="99" y="20"/>
                  </a:lnTo>
                  <a:lnTo>
                    <a:pt x="99" y="20"/>
                  </a:lnTo>
                  <a:lnTo>
                    <a:pt x="104" y="19"/>
                  </a:lnTo>
                  <a:lnTo>
                    <a:pt x="104" y="19"/>
                  </a:lnTo>
                  <a:lnTo>
                    <a:pt x="108" y="19"/>
                  </a:lnTo>
                  <a:lnTo>
                    <a:pt x="112" y="17"/>
                  </a:lnTo>
                  <a:lnTo>
                    <a:pt x="113" y="14"/>
                  </a:lnTo>
                  <a:lnTo>
                    <a:pt x="114" y="9"/>
                  </a:lnTo>
                  <a:lnTo>
                    <a:pt x="114" y="9"/>
                  </a:lnTo>
                  <a:lnTo>
                    <a:pt x="113" y="6"/>
                  </a:lnTo>
                  <a:lnTo>
                    <a:pt x="112" y="3"/>
                  </a:lnTo>
                  <a:lnTo>
                    <a:pt x="108" y="1"/>
                  </a:lnTo>
                  <a:lnTo>
                    <a:pt x="103" y="1"/>
                  </a:lnTo>
                  <a:lnTo>
                    <a:pt x="103" y="1"/>
                  </a:lnTo>
                  <a:lnTo>
                    <a:pt x="58" y="0"/>
                  </a:lnTo>
                  <a:lnTo>
                    <a:pt x="58" y="0"/>
                  </a:lnTo>
                  <a:lnTo>
                    <a:pt x="58" y="0"/>
                  </a:lnTo>
                  <a:lnTo>
                    <a:pt x="12" y="0"/>
                  </a:lnTo>
                  <a:lnTo>
                    <a:pt x="12" y="0"/>
                  </a:lnTo>
                  <a:lnTo>
                    <a:pt x="6" y="1"/>
                  </a:lnTo>
                  <a:lnTo>
                    <a:pt x="3" y="3"/>
                  </a:lnTo>
                  <a:lnTo>
                    <a:pt x="0" y="6"/>
                  </a:lnTo>
                  <a:lnTo>
                    <a:pt x="0" y="9"/>
                  </a:lnTo>
                  <a:lnTo>
                    <a:pt x="0" y="9"/>
                  </a:lnTo>
                  <a:lnTo>
                    <a:pt x="0" y="14"/>
                  </a:lnTo>
                  <a:lnTo>
                    <a:pt x="3" y="17"/>
                  </a:lnTo>
                  <a:lnTo>
                    <a:pt x="6" y="19"/>
                  </a:lnTo>
                  <a:lnTo>
                    <a:pt x="12" y="20"/>
                  </a:lnTo>
                  <a:lnTo>
                    <a:pt x="12" y="20"/>
                  </a:lnTo>
                  <a:lnTo>
                    <a:pt x="45" y="20"/>
                  </a:lnTo>
                  <a:lnTo>
                    <a:pt x="45"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69">
              <a:extLst>
                <a:ext uri="{FF2B5EF4-FFF2-40B4-BE49-F238E27FC236}">
                  <a16:creationId xmlns:a16="http://schemas.microsoft.com/office/drawing/2014/main" id="{8F5D42B7-6F58-4F19-82B4-000C22B8AD14}"/>
                </a:ext>
              </a:extLst>
            </p:cNvPr>
            <p:cNvSpPr>
              <a:spLocks noEditPoints="1"/>
            </p:cNvSpPr>
            <p:nvPr userDrawn="1"/>
          </p:nvSpPr>
          <p:spPr bwMode="auto">
            <a:xfrm>
              <a:off x="-2322512" y="5953125"/>
              <a:ext cx="447675" cy="273050"/>
            </a:xfrm>
            <a:custGeom>
              <a:avLst/>
              <a:gdLst>
                <a:gd name="T0" fmla="*/ 248 w 282"/>
                <a:gd name="T1" fmla="*/ 168 h 172"/>
                <a:gd name="T2" fmla="*/ 264 w 282"/>
                <a:gd name="T3" fmla="*/ 167 h 172"/>
                <a:gd name="T4" fmla="*/ 274 w 282"/>
                <a:gd name="T5" fmla="*/ 161 h 172"/>
                <a:gd name="T6" fmla="*/ 280 w 282"/>
                <a:gd name="T7" fmla="*/ 151 h 172"/>
                <a:gd name="T8" fmla="*/ 282 w 282"/>
                <a:gd name="T9" fmla="*/ 135 h 172"/>
                <a:gd name="T10" fmla="*/ 282 w 282"/>
                <a:gd name="T11" fmla="*/ 29 h 172"/>
                <a:gd name="T12" fmla="*/ 281 w 282"/>
                <a:gd name="T13" fmla="*/ 22 h 172"/>
                <a:gd name="T14" fmla="*/ 277 w 282"/>
                <a:gd name="T15" fmla="*/ 11 h 172"/>
                <a:gd name="T16" fmla="*/ 270 w 282"/>
                <a:gd name="T17" fmla="*/ 3 h 172"/>
                <a:gd name="T18" fmla="*/ 259 w 282"/>
                <a:gd name="T19" fmla="*/ 0 h 172"/>
                <a:gd name="T20" fmla="*/ 252 w 282"/>
                <a:gd name="T21" fmla="*/ 0 h 172"/>
                <a:gd name="T22" fmla="*/ 29 w 282"/>
                <a:gd name="T23" fmla="*/ 0 h 172"/>
                <a:gd name="T24" fmla="*/ 17 w 282"/>
                <a:gd name="T25" fmla="*/ 1 h 172"/>
                <a:gd name="T26" fmla="*/ 7 w 282"/>
                <a:gd name="T27" fmla="*/ 7 h 172"/>
                <a:gd name="T28" fmla="*/ 1 w 282"/>
                <a:gd name="T29" fmla="*/ 16 h 172"/>
                <a:gd name="T30" fmla="*/ 0 w 282"/>
                <a:gd name="T31" fmla="*/ 29 h 172"/>
                <a:gd name="T32" fmla="*/ 0 w 282"/>
                <a:gd name="T33" fmla="*/ 139 h 172"/>
                <a:gd name="T34" fmla="*/ 0 w 282"/>
                <a:gd name="T35" fmla="*/ 146 h 172"/>
                <a:gd name="T36" fmla="*/ 3 w 282"/>
                <a:gd name="T37" fmla="*/ 157 h 172"/>
                <a:gd name="T38" fmla="*/ 11 w 282"/>
                <a:gd name="T39" fmla="*/ 165 h 172"/>
                <a:gd name="T40" fmla="*/ 23 w 282"/>
                <a:gd name="T41" fmla="*/ 168 h 172"/>
                <a:gd name="T42" fmla="*/ 30 w 282"/>
                <a:gd name="T43" fmla="*/ 168 h 172"/>
                <a:gd name="T44" fmla="*/ 248 w 282"/>
                <a:gd name="T45" fmla="*/ 168 h 172"/>
                <a:gd name="T46" fmla="*/ 142 w 282"/>
                <a:gd name="T47" fmla="*/ 172 h 172"/>
                <a:gd name="T48" fmla="*/ 30 w 282"/>
                <a:gd name="T49" fmla="*/ 149 h 172"/>
                <a:gd name="T50" fmla="*/ 22 w 282"/>
                <a:gd name="T51" fmla="*/ 148 h 172"/>
                <a:gd name="T52" fmla="*/ 19 w 282"/>
                <a:gd name="T53" fmla="*/ 138 h 172"/>
                <a:gd name="T54" fmla="*/ 19 w 282"/>
                <a:gd name="T55" fmla="*/ 29 h 172"/>
                <a:gd name="T56" fmla="*/ 19 w 282"/>
                <a:gd name="T57" fmla="*/ 24 h 172"/>
                <a:gd name="T58" fmla="*/ 24 w 282"/>
                <a:gd name="T59" fmla="*/ 19 h 172"/>
                <a:gd name="T60" fmla="*/ 30 w 282"/>
                <a:gd name="T61" fmla="*/ 19 h 172"/>
                <a:gd name="T62" fmla="*/ 250 w 282"/>
                <a:gd name="T63" fmla="*/ 19 h 172"/>
                <a:gd name="T64" fmla="*/ 260 w 282"/>
                <a:gd name="T65" fmla="*/ 21 h 172"/>
                <a:gd name="T66" fmla="*/ 261 w 282"/>
                <a:gd name="T67" fmla="*/ 30 h 172"/>
                <a:gd name="T68" fmla="*/ 261 w 282"/>
                <a:gd name="T69" fmla="*/ 137 h 172"/>
                <a:gd name="T70" fmla="*/ 261 w 282"/>
                <a:gd name="T71" fmla="*/ 144 h 172"/>
                <a:gd name="T72" fmla="*/ 257 w 282"/>
                <a:gd name="T73" fmla="*/ 149 h 172"/>
                <a:gd name="T74" fmla="*/ 250 w 282"/>
                <a:gd name="T75" fmla="*/ 149 h 172"/>
                <a:gd name="T76" fmla="*/ 140 w 282"/>
                <a:gd name="T77" fmla="*/ 149 h 172"/>
                <a:gd name="T78" fmla="*/ 30 w 282"/>
                <a:gd name="T79" fmla="*/ 1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2" h="172">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close/>
                  <a:moveTo>
                    <a:pt x="142" y="172"/>
                  </a:moveTo>
                  <a:lnTo>
                    <a:pt x="142" y="172"/>
                  </a:lnTo>
                  <a:close/>
                  <a:moveTo>
                    <a:pt x="30" y="149"/>
                  </a:moveTo>
                  <a:lnTo>
                    <a:pt x="30" y="149"/>
                  </a:lnTo>
                  <a:lnTo>
                    <a:pt x="24" y="149"/>
                  </a:lnTo>
                  <a:lnTo>
                    <a:pt x="22" y="148"/>
                  </a:lnTo>
                  <a:lnTo>
                    <a:pt x="19" y="144"/>
                  </a:lnTo>
                  <a:lnTo>
                    <a:pt x="19" y="138"/>
                  </a:lnTo>
                  <a:lnTo>
                    <a:pt x="19" y="138"/>
                  </a:lnTo>
                  <a:lnTo>
                    <a:pt x="19" y="29"/>
                  </a:lnTo>
                  <a:lnTo>
                    <a:pt x="19" y="29"/>
                  </a:lnTo>
                  <a:lnTo>
                    <a:pt x="19" y="24"/>
                  </a:lnTo>
                  <a:lnTo>
                    <a:pt x="22" y="21"/>
                  </a:lnTo>
                  <a:lnTo>
                    <a:pt x="24" y="19"/>
                  </a:lnTo>
                  <a:lnTo>
                    <a:pt x="30" y="19"/>
                  </a:lnTo>
                  <a:lnTo>
                    <a:pt x="30" y="19"/>
                  </a:lnTo>
                  <a:lnTo>
                    <a:pt x="250" y="19"/>
                  </a:lnTo>
                  <a:lnTo>
                    <a:pt x="250" y="19"/>
                  </a:lnTo>
                  <a:lnTo>
                    <a:pt x="257" y="19"/>
                  </a:lnTo>
                  <a:lnTo>
                    <a:pt x="260" y="21"/>
                  </a:lnTo>
                  <a:lnTo>
                    <a:pt x="261" y="24"/>
                  </a:lnTo>
                  <a:lnTo>
                    <a:pt x="261" y="30"/>
                  </a:lnTo>
                  <a:lnTo>
                    <a:pt x="261" y="30"/>
                  </a:lnTo>
                  <a:lnTo>
                    <a:pt x="261" y="137"/>
                  </a:lnTo>
                  <a:lnTo>
                    <a:pt x="261" y="137"/>
                  </a:lnTo>
                  <a:lnTo>
                    <a:pt x="261" y="144"/>
                  </a:lnTo>
                  <a:lnTo>
                    <a:pt x="260" y="148"/>
                  </a:lnTo>
                  <a:lnTo>
                    <a:pt x="257" y="149"/>
                  </a:lnTo>
                  <a:lnTo>
                    <a:pt x="250" y="149"/>
                  </a:lnTo>
                  <a:lnTo>
                    <a:pt x="250" y="149"/>
                  </a:lnTo>
                  <a:lnTo>
                    <a:pt x="140" y="149"/>
                  </a:lnTo>
                  <a:lnTo>
                    <a:pt x="140" y="149"/>
                  </a:lnTo>
                  <a:lnTo>
                    <a:pt x="30" y="149"/>
                  </a:lnTo>
                  <a:lnTo>
                    <a:pt x="30" y="14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70">
              <a:extLst>
                <a:ext uri="{FF2B5EF4-FFF2-40B4-BE49-F238E27FC236}">
                  <a16:creationId xmlns:a16="http://schemas.microsoft.com/office/drawing/2014/main" id="{347635F5-D7E3-4AB8-BDDD-4298435256CC}"/>
                </a:ext>
              </a:extLst>
            </p:cNvPr>
            <p:cNvSpPr>
              <a:spLocks/>
            </p:cNvSpPr>
            <p:nvPr userDrawn="1"/>
          </p:nvSpPr>
          <p:spPr bwMode="auto">
            <a:xfrm>
              <a:off x="-2322512" y="5953125"/>
              <a:ext cx="447675" cy="266700"/>
            </a:xfrm>
            <a:custGeom>
              <a:avLst/>
              <a:gdLst>
                <a:gd name="T0" fmla="*/ 248 w 282"/>
                <a:gd name="T1" fmla="*/ 168 h 168"/>
                <a:gd name="T2" fmla="*/ 248 w 282"/>
                <a:gd name="T3" fmla="*/ 168 h 168"/>
                <a:gd name="T4" fmla="*/ 257 w 282"/>
                <a:gd name="T5" fmla="*/ 168 h 168"/>
                <a:gd name="T6" fmla="*/ 264 w 282"/>
                <a:gd name="T7" fmla="*/ 167 h 168"/>
                <a:gd name="T8" fmla="*/ 270 w 282"/>
                <a:gd name="T9" fmla="*/ 165 h 168"/>
                <a:gd name="T10" fmla="*/ 274 w 282"/>
                <a:gd name="T11" fmla="*/ 161 h 168"/>
                <a:gd name="T12" fmla="*/ 277 w 282"/>
                <a:gd name="T13" fmla="*/ 157 h 168"/>
                <a:gd name="T14" fmla="*/ 280 w 282"/>
                <a:gd name="T15" fmla="*/ 151 h 168"/>
                <a:gd name="T16" fmla="*/ 281 w 282"/>
                <a:gd name="T17" fmla="*/ 144 h 168"/>
                <a:gd name="T18" fmla="*/ 282 w 282"/>
                <a:gd name="T19" fmla="*/ 135 h 168"/>
                <a:gd name="T20" fmla="*/ 282 w 282"/>
                <a:gd name="T21" fmla="*/ 135 h 168"/>
                <a:gd name="T22" fmla="*/ 282 w 282"/>
                <a:gd name="T23" fmla="*/ 29 h 168"/>
                <a:gd name="T24" fmla="*/ 282 w 282"/>
                <a:gd name="T25" fmla="*/ 29 h 168"/>
                <a:gd name="T26" fmla="*/ 281 w 282"/>
                <a:gd name="T27" fmla="*/ 22 h 168"/>
                <a:gd name="T28" fmla="*/ 280 w 282"/>
                <a:gd name="T29" fmla="*/ 16 h 168"/>
                <a:gd name="T30" fmla="*/ 277 w 282"/>
                <a:gd name="T31" fmla="*/ 11 h 168"/>
                <a:gd name="T32" fmla="*/ 274 w 282"/>
                <a:gd name="T33" fmla="*/ 7 h 168"/>
                <a:gd name="T34" fmla="*/ 270 w 282"/>
                <a:gd name="T35" fmla="*/ 3 h 168"/>
                <a:gd name="T36" fmla="*/ 265 w 282"/>
                <a:gd name="T37" fmla="*/ 1 h 168"/>
                <a:gd name="T38" fmla="*/ 259 w 282"/>
                <a:gd name="T39" fmla="*/ 0 h 168"/>
                <a:gd name="T40" fmla="*/ 252 w 282"/>
                <a:gd name="T41" fmla="*/ 0 h 168"/>
                <a:gd name="T42" fmla="*/ 252 w 282"/>
                <a:gd name="T43" fmla="*/ 0 h 168"/>
                <a:gd name="T44" fmla="*/ 29 w 282"/>
                <a:gd name="T45" fmla="*/ 0 h 168"/>
                <a:gd name="T46" fmla="*/ 29 w 282"/>
                <a:gd name="T47" fmla="*/ 0 h 168"/>
                <a:gd name="T48" fmla="*/ 23 w 282"/>
                <a:gd name="T49" fmla="*/ 0 h 168"/>
                <a:gd name="T50" fmla="*/ 17 w 282"/>
                <a:gd name="T51" fmla="*/ 1 h 168"/>
                <a:gd name="T52" fmla="*/ 11 w 282"/>
                <a:gd name="T53" fmla="*/ 3 h 168"/>
                <a:gd name="T54" fmla="*/ 7 w 282"/>
                <a:gd name="T55" fmla="*/ 7 h 168"/>
                <a:gd name="T56" fmla="*/ 3 w 282"/>
                <a:gd name="T57" fmla="*/ 11 h 168"/>
                <a:gd name="T58" fmla="*/ 1 w 282"/>
                <a:gd name="T59" fmla="*/ 16 h 168"/>
                <a:gd name="T60" fmla="*/ 0 w 282"/>
                <a:gd name="T61" fmla="*/ 22 h 168"/>
                <a:gd name="T62" fmla="*/ 0 w 282"/>
                <a:gd name="T63" fmla="*/ 29 h 168"/>
                <a:gd name="T64" fmla="*/ 0 w 282"/>
                <a:gd name="T65" fmla="*/ 29 h 168"/>
                <a:gd name="T66" fmla="*/ 0 w 282"/>
                <a:gd name="T67" fmla="*/ 139 h 168"/>
                <a:gd name="T68" fmla="*/ 0 w 282"/>
                <a:gd name="T69" fmla="*/ 139 h 168"/>
                <a:gd name="T70" fmla="*/ 0 w 282"/>
                <a:gd name="T71" fmla="*/ 146 h 168"/>
                <a:gd name="T72" fmla="*/ 1 w 282"/>
                <a:gd name="T73" fmla="*/ 153 h 168"/>
                <a:gd name="T74" fmla="*/ 3 w 282"/>
                <a:gd name="T75" fmla="*/ 157 h 168"/>
                <a:gd name="T76" fmla="*/ 7 w 282"/>
                <a:gd name="T77" fmla="*/ 161 h 168"/>
                <a:gd name="T78" fmla="*/ 11 w 282"/>
                <a:gd name="T79" fmla="*/ 165 h 168"/>
                <a:gd name="T80" fmla="*/ 17 w 282"/>
                <a:gd name="T81" fmla="*/ 167 h 168"/>
                <a:gd name="T82" fmla="*/ 23 w 282"/>
                <a:gd name="T83" fmla="*/ 168 h 168"/>
                <a:gd name="T84" fmla="*/ 30 w 282"/>
                <a:gd name="T85" fmla="*/ 168 h 168"/>
                <a:gd name="T86" fmla="*/ 30 w 282"/>
                <a:gd name="T87" fmla="*/ 168 h 168"/>
                <a:gd name="T88" fmla="*/ 248 w 282"/>
                <a:gd name="T89" fmla="*/ 168 h 168"/>
                <a:gd name="T90" fmla="*/ 248 w 282"/>
                <a:gd name="T9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2" h="168">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Line 71">
              <a:extLst>
                <a:ext uri="{FF2B5EF4-FFF2-40B4-BE49-F238E27FC236}">
                  <a16:creationId xmlns:a16="http://schemas.microsoft.com/office/drawing/2014/main" id="{780A6355-C2FC-49AC-8405-FA5F07B8F5AD}"/>
                </a:ext>
              </a:extLst>
            </p:cNvPr>
            <p:cNvSpPr>
              <a:spLocks noChangeShapeType="1"/>
            </p:cNvSpPr>
            <p:nvPr userDrawn="1"/>
          </p:nvSpPr>
          <p:spPr bwMode="auto">
            <a:xfrm>
              <a:off x="-2097087" y="622617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72">
              <a:extLst>
                <a:ext uri="{FF2B5EF4-FFF2-40B4-BE49-F238E27FC236}">
                  <a16:creationId xmlns:a16="http://schemas.microsoft.com/office/drawing/2014/main" id="{B7320414-5AF6-435B-BC36-E88DF84A8DCC}"/>
                </a:ext>
              </a:extLst>
            </p:cNvPr>
            <p:cNvSpPr>
              <a:spLocks/>
            </p:cNvSpPr>
            <p:nvPr userDrawn="1"/>
          </p:nvSpPr>
          <p:spPr bwMode="auto">
            <a:xfrm>
              <a:off x="-2292350" y="5983288"/>
              <a:ext cx="384175" cy="206375"/>
            </a:xfrm>
            <a:custGeom>
              <a:avLst/>
              <a:gdLst>
                <a:gd name="T0" fmla="*/ 11 w 242"/>
                <a:gd name="T1" fmla="*/ 130 h 130"/>
                <a:gd name="T2" fmla="*/ 11 w 242"/>
                <a:gd name="T3" fmla="*/ 130 h 130"/>
                <a:gd name="T4" fmla="*/ 5 w 242"/>
                <a:gd name="T5" fmla="*/ 130 h 130"/>
                <a:gd name="T6" fmla="*/ 3 w 242"/>
                <a:gd name="T7" fmla="*/ 129 h 130"/>
                <a:gd name="T8" fmla="*/ 0 w 242"/>
                <a:gd name="T9" fmla="*/ 125 h 130"/>
                <a:gd name="T10" fmla="*/ 0 w 242"/>
                <a:gd name="T11" fmla="*/ 119 h 130"/>
                <a:gd name="T12" fmla="*/ 0 w 242"/>
                <a:gd name="T13" fmla="*/ 119 h 130"/>
                <a:gd name="T14" fmla="*/ 0 w 242"/>
                <a:gd name="T15" fmla="*/ 10 h 130"/>
                <a:gd name="T16" fmla="*/ 0 w 242"/>
                <a:gd name="T17" fmla="*/ 10 h 130"/>
                <a:gd name="T18" fmla="*/ 0 w 242"/>
                <a:gd name="T19" fmla="*/ 5 h 130"/>
                <a:gd name="T20" fmla="*/ 3 w 242"/>
                <a:gd name="T21" fmla="*/ 2 h 130"/>
                <a:gd name="T22" fmla="*/ 5 w 242"/>
                <a:gd name="T23" fmla="*/ 0 h 130"/>
                <a:gd name="T24" fmla="*/ 11 w 242"/>
                <a:gd name="T25" fmla="*/ 0 h 130"/>
                <a:gd name="T26" fmla="*/ 11 w 242"/>
                <a:gd name="T27" fmla="*/ 0 h 130"/>
                <a:gd name="T28" fmla="*/ 231 w 242"/>
                <a:gd name="T29" fmla="*/ 0 h 130"/>
                <a:gd name="T30" fmla="*/ 231 w 242"/>
                <a:gd name="T31" fmla="*/ 0 h 130"/>
                <a:gd name="T32" fmla="*/ 238 w 242"/>
                <a:gd name="T33" fmla="*/ 0 h 130"/>
                <a:gd name="T34" fmla="*/ 241 w 242"/>
                <a:gd name="T35" fmla="*/ 2 h 130"/>
                <a:gd name="T36" fmla="*/ 242 w 242"/>
                <a:gd name="T37" fmla="*/ 5 h 130"/>
                <a:gd name="T38" fmla="*/ 242 w 242"/>
                <a:gd name="T39" fmla="*/ 11 h 130"/>
                <a:gd name="T40" fmla="*/ 242 w 242"/>
                <a:gd name="T41" fmla="*/ 11 h 130"/>
                <a:gd name="T42" fmla="*/ 242 w 242"/>
                <a:gd name="T43" fmla="*/ 118 h 130"/>
                <a:gd name="T44" fmla="*/ 242 w 242"/>
                <a:gd name="T45" fmla="*/ 118 h 130"/>
                <a:gd name="T46" fmla="*/ 242 w 242"/>
                <a:gd name="T47" fmla="*/ 125 h 130"/>
                <a:gd name="T48" fmla="*/ 241 w 242"/>
                <a:gd name="T49" fmla="*/ 129 h 130"/>
                <a:gd name="T50" fmla="*/ 238 w 242"/>
                <a:gd name="T51" fmla="*/ 130 h 130"/>
                <a:gd name="T52" fmla="*/ 231 w 242"/>
                <a:gd name="T53" fmla="*/ 130 h 130"/>
                <a:gd name="T54" fmla="*/ 231 w 242"/>
                <a:gd name="T55" fmla="*/ 130 h 130"/>
                <a:gd name="T56" fmla="*/ 121 w 242"/>
                <a:gd name="T57" fmla="*/ 130 h 130"/>
                <a:gd name="T58" fmla="*/ 121 w 242"/>
                <a:gd name="T59" fmla="*/ 130 h 130"/>
                <a:gd name="T60" fmla="*/ 11 w 242"/>
                <a:gd name="T61" fmla="*/ 130 h 130"/>
                <a:gd name="T62" fmla="*/ 11 w 242"/>
                <a:gd name="T63"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2" h="130">
                  <a:moveTo>
                    <a:pt x="11" y="130"/>
                  </a:moveTo>
                  <a:lnTo>
                    <a:pt x="11" y="130"/>
                  </a:lnTo>
                  <a:lnTo>
                    <a:pt x="5" y="130"/>
                  </a:lnTo>
                  <a:lnTo>
                    <a:pt x="3" y="129"/>
                  </a:lnTo>
                  <a:lnTo>
                    <a:pt x="0" y="125"/>
                  </a:lnTo>
                  <a:lnTo>
                    <a:pt x="0" y="119"/>
                  </a:lnTo>
                  <a:lnTo>
                    <a:pt x="0" y="119"/>
                  </a:lnTo>
                  <a:lnTo>
                    <a:pt x="0" y="10"/>
                  </a:lnTo>
                  <a:lnTo>
                    <a:pt x="0" y="10"/>
                  </a:lnTo>
                  <a:lnTo>
                    <a:pt x="0" y="5"/>
                  </a:lnTo>
                  <a:lnTo>
                    <a:pt x="3" y="2"/>
                  </a:lnTo>
                  <a:lnTo>
                    <a:pt x="5" y="0"/>
                  </a:lnTo>
                  <a:lnTo>
                    <a:pt x="11" y="0"/>
                  </a:lnTo>
                  <a:lnTo>
                    <a:pt x="11" y="0"/>
                  </a:lnTo>
                  <a:lnTo>
                    <a:pt x="231" y="0"/>
                  </a:lnTo>
                  <a:lnTo>
                    <a:pt x="231" y="0"/>
                  </a:lnTo>
                  <a:lnTo>
                    <a:pt x="238" y="0"/>
                  </a:lnTo>
                  <a:lnTo>
                    <a:pt x="241" y="2"/>
                  </a:lnTo>
                  <a:lnTo>
                    <a:pt x="242" y="5"/>
                  </a:lnTo>
                  <a:lnTo>
                    <a:pt x="242" y="11"/>
                  </a:lnTo>
                  <a:lnTo>
                    <a:pt x="242" y="11"/>
                  </a:lnTo>
                  <a:lnTo>
                    <a:pt x="242" y="118"/>
                  </a:lnTo>
                  <a:lnTo>
                    <a:pt x="242" y="118"/>
                  </a:lnTo>
                  <a:lnTo>
                    <a:pt x="242" y="125"/>
                  </a:lnTo>
                  <a:lnTo>
                    <a:pt x="241" y="129"/>
                  </a:lnTo>
                  <a:lnTo>
                    <a:pt x="238" y="130"/>
                  </a:lnTo>
                  <a:lnTo>
                    <a:pt x="231" y="130"/>
                  </a:lnTo>
                  <a:lnTo>
                    <a:pt x="231" y="130"/>
                  </a:lnTo>
                  <a:lnTo>
                    <a:pt x="121" y="130"/>
                  </a:lnTo>
                  <a:lnTo>
                    <a:pt x="121" y="130"/>
                  </a:lnTo>
                  <a:lnTo>
                    <a:pt x="11" y="130"/>
                  </a:lnTo>
                  <a:lnTo>
                    <a:pt x="11" y="1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73">
              <a:extLst>
                <a:ext uri="{FF2B5EF4-FFF2-40B4-BE49-F238E27FC236}">
                  <a16:creationId xmlns:a16="http://schemas.microsoft.com/office/drawing/2014/main" id="{35466A90-D441-4FF7-86CD-3C73855451F0}"/>
                </a:ext>
              </a:extLst>
            </p:cNvPr>
            <p:cNvSpPr>
              <a:spLocks/>
            </p:cNvSpPr>
            <p:nvPr userDrawn="1"/>
          </p:nvSpPr>
          <p:spPr bwMode="auto">
            <a:xfrm>
              <a:off x="-2241550" y="6034088"/>
              <a:ext cx="60325" cy="31750"/>
            </a:xfrm>
            <a:custGeom>
              <a:avLst/>
              <a:gdLst>
                <a:gd name="T0" fmla="*/ 29 w 38"/>
                <a:gd name="T1" fmla="*/ 0 h 20"/>
                <a:gd name="T2" fmla="*/ 29 w 38"/>
                <a:gd name="T3" fmla="*/ 0 h 20"/>
                <a:gd name="T4" fmla="*/ 9 w 38"/>
                <a:gd name="T5" fmla="*/ 0 h 20"/>
                <a:gd name="T6" fmla="*/ 9 w 38"/>
                <a:gd name="T7" fmla="*/ 0 h 20"/>
                <a:gd name="T8" fmla="*/ 5 w 38"/>
                <a:gd name="T9" fmla="*/ 0 h 20"/>
                <a:gd name="T10" fmla="*/ 3 w 38"/>
                <a:gd name="T11" fmla="*/ 3 h 20"/>
                <a:gd name="T12" fmla="*/ 0 w 38"/>
                <a:gd name="T13" fmla="*/ 5 h 20"/>
                <a:gd name="T14" fmla="*/ 0 w 38"/>
                <a:gd name="T15" fmla="*/ 10 h 20"/>
                <a:gd name="T16" fmla="*/ 0 w 38"/>
                <a:gd name="T17" fmla="*/ 10 h 20"/>
                <a:gd name="T18" fmla="*/ 0 w 38"/>
                <a:gd name="T19" fmla="*/ 12 h 20"/>
                <a:gd name="T20" fmla="*/ 1 w 38"/>
                <a:gd name="T21" fmla="*/ 16 h 20"/>
                <a:gd name="T22" fmla="*/ 4 w 38"/>
                <a:gd name="T23" fmla="*/ 17 h 20"/>
                <a:gd name="T24" fmla="*/ 7 w 38"/>
                <a:gd name="T25" fmla="*/ 18 h 20"/>
                <a:gd name="T26" fmla="*/ 7 w 38"/>
                <a:gd name="T27" fmla="*/ 18 h 20"/>
                <a:gd name="T28" fmla="*/ 18 w 38"/>
                <a:gd name="T29" fmla="*/ 20 h 20"/>
                <a:gd name="T30" fmla="*/ 18 w 38"/>
                <a:gd name="T31" fmla="*/ 20 h 20"/>
                <a:gd name="T32" fmla="*/ 18 w 38"/>
                <a:gd name="T33" fmla="*/ 18 h 20"/>
                <a:gd name="T34" fmla="*/ 18 w 38"/>
                <a:gd name="T35" fmla="*/ 18 h 20"/>
                <a:gd name="T36" fmla="*/ 25 w 38"/>
                <a:gd name="T37" fmla="*/ 20 h 20"/>
                <a:gd name="T38" fmla="*/ 29 w 38"/>
                <a:gd name="T39" fmla="*/ 18 h 20"/>
                <a:gd name="T40" fmla="*/ 29 w 38"/>
                <a:gd name="T41" fmla="*/ 18 h 20"/>
                <a:gd name="T42" fmla="*/ 33 w 38"/>
                <a:gd name="T43" fmla="*/ 17 h 20"/>
                <a:gd name="T44" fmla="*/ 37 w 38"/>
                <a:gd name="T45" fmla="*/ 16 h 20"/>
                <a:gd name="T46" fmla="*/ 38 w 38"/>
                <a:gd name="T47" fmla="*/ 14 h 20"/>
                <a:gd name="T48" fmla="*/ 38 w 38"/>
                <a:gd name="T49" fmla="*/ 9 h 20"/>
                <a:gd name="T50" fmla="*/ 38 w 38"/>
                <a:gd name="T51" fmla="*/ 9 h 20"/>
                <a:gd name="T52" fmla="*/ 38 w 38"/>
                <a:gd name="T53" fmla="*/ 5 h 20"/>
                <a:gd name="T54" fmla="*/ 36 w 38"/>
                <a:gd name="T55" fmla="*/ 3 h 20"/>
                <a:gd name="T56" fmla="*/ 33 w 38"/>
                <a:gd name="T57" fmla="*/ 0 h 20"/>
                <a:gd name="T58" fmla="*/ 29 w 38"/>
                <a:gd name="T59" fmla="*/ 0 h 20"/>
                <a:gd name="T60" fmla="*/ 29 w 38"/>
                <a:gd name="T6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0"/>
                  </a:moveTo>
                  <a:lnTo>
                    <a:pt x="29" y="0"/>
                  </a:lnTo>
                  <a:lnTo>
                    <a:pt x="9" y="0"/>
                  </a:lnTo>
                  <a:lnTo>
                    <a:pt x="9" y="0"/>
                  </a:lnTo>
                  <a:lnTo>
                    <a:pt x="5" y="0"/>
                  </a:lnTo>
                  <a:lnTo>
                    <a:pt x="3" y="3"/>
                  </a:lnTo>
                  <a:lnTo>
                    <a:pt x="0" y="5"/>
                  </a:lnTo>
                  <a:lnTo>
                    <a:pt x="0" y="10"/>
                  </a:lnTo>
                  <a:lnTo>
                    <a:pt x="0" y="10"/>
                  </a:lnTo>
                  <a:lnTo>
                    <a:pt x="0" y="12"/>
                  </a:lnTo>
                  <a:lnTo>
                    <a:pt x="1" y="16"/>
                  </a:lnTo>
                  <a:lnTo>
                    <a:pt x="4" y="17"/>
                  </a:lnTo>
                  <a:lnTo>
                    <a:pt x="7" y="18"/>
                  </a:lnTo>
                  <a:lnTo>
                    <a:pt x="7" y="18"/>
                  </a:lnTo>
                  <a:lnTo>
                    <a:pt x="18" y="20"/>
                  </a:lnTo>
                  <a:lnTo>
                    <a:pt x="18" y="20"/>
                  </a:lnTo>
                  <a:lnTo>
                    <a:pt x="18" y="18"/>
                  </a:lnTo>
                  <a:lnTo>
                    <a:pt x="18" y="18"/>
                  </a:lnTo>
                  <a:lnTo>
                    <a:pt x="25" y="20"/>
                  </a:lnTo>
                  <a:lnTo>
                    <a:pt x="29" y="18"/>
                  </a:lnTo>
                  <a:lnTo>
                    <a:pt x="29" y="18"/>
                  </a:lnTo>
                  <a:lnTo>
                    <a:pt x="33" y="17"/>
                  </a:lnTo>
                  <a:lnTo>
                    <a:pt x="37" y="16"/>
                  </a:lnTo>
                  <a:lnTo>
                    <a:pt x="38" y="14"/>
                  </a:lnTo>
                  <a:lnTo>
                    <a:pt x="38" y="9"/>
                  </a:lnTo>
                  <a:lnTo>
                    <a:pt x="38" y="9"/>
                  </a:lnTo>
                  <a:lnTo>
                    <a:pt x="38" y="5"/>
                  </a:lnTo>
                  <a:lnTo>
                    <a:pt x="36" y="3"/>
                  </a:lnTo>
                  <a:lnTo>
                    <a:pt x="33" y="0"/>
                  </a:lnTo>
                  <a:lnTo>
                    <a:pt x="29" y="0"/>
                  </a:lnTo>
                  <a:lnTo>
                    <a:pt x="29"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74">
              <a:extLst>
                <a:ext uri="{FF2B5EF4-FFF2-40B4-BE49-F238E27FC236}">
                  <a16:creationId xmlns:a16="http://schemas.microsoft.com/office/drawing/2014/main" id="{05C19D74-F51F-43B3-9498-315001711A4E}"/>
                </a:ext>
              </a:extLst>
            </p:cNvPr>
            <p:cNvSpPr>
              <a:spLocks/>
            </p:cNvSpPr>
            <p:nvPr userDrawn="1"/>
          </p:nvSpPr>
          <p:spPr bwMode="auto">
            <a:xfrm>
              <a:off x="-2241550" y="6108700"/>
              <a:ext cx="60325" cy="31750"/>
            </a:xfrm>
            <a:custGeom>
              <a:avLst/>
              <a:gdLst>
                <a:gd name="T0" fmla="*/ 29 w 38"/>
                <a:gd name="T1" fmla="*/ 1 h 20"/>
                <a:gd name="T2" fmla="*/ 29 w 38"/>
                <a:gd name="T3" fmla="*/ 1 h 20"/>
                <a:gd name="T4" fmla="*/ 18 w 38"/>
                <a:gd name="T5" fmla="*/ 0 h 20"/>
                <a:gd name="T6" fmla="*/ 7 w 38"/>
                <a:gd name="T7" fmla="*/ 1 h 20"/>
                <a:gd name="T8" fmla="*/ 7 w 38"/>
                <a:gd name="T9" fmla="*/ 1 h 20"/>
                <a:gd name="T10" fmla="*/ 4 w 38"/>
                <a:gd name="T11" fmla="*/ 2 h 20"/>
                <a:gd name="T12" fmla="*/ 1 w 38"/>
                <a:gd name="T13" fmla="*/ 3 h 20"/>
                <a:gd name="T14" fmla="*/ 0 w 38"/>
                <a:gd name="T15" fmla="*/ 7 h 20"/>
                <a:gd name="T16" fmla="*/ 0 w 38"/>
                <a:gd name="T17" fmla="*/ 9 h 20"/>
                <a:gd name="T18" fmla="*/ 0 w 38"/>
                <a:gd name="T19" fmla="*/ 9 h 20"/>
                <a:gd name="T20" fmla="*/ 0 w 38"/>
                <a:gd name="T21" fmla="*/ 13 h 20"/>
                <a:gd name="T22" fmla="*/ 1 w 38"/>
                <a:gd name="T23" fmla="*/ 17 h 20"/>
                <a:gd name="T24" fmla="*/ 4 w 38"/>
                <a:gd name="T25" fmla="*/ 18 h 20"/>
                <a:gd name="T26" fmla="*/ 7 w 38"/>
                <a:gd name="T27" fmla="*/ 19 h 20"/>
                <a:gd name="T28" fmla="*/ 7 w 38"/>
                <a:gd name="T29" fmla="*/ 19 h 20"/>
                <a:gd name="T30" fmla="*/ 18 w 38"/>
                <a:gd name="T31" fmla="*/ 20 h 20"/>
                <a:gd name="T32" fmla="*/ 18 w 38"/>
                <a:gd name="T33" fmla="*/ 20 h 20"/>
                <a:gd name="T34" fmla="*/ 18 w 38"/>
                <a:gd name="T35" fmla="*/ 19 h 20"/>
                <a:gd name="T36" fmla="*/ 18 w 38"/>
                <a:gd name="T37" fmla="*/ 19 h 20"/>
                <a:gd name="T38" fmla="*/ 29 w 38"/>
                <a:gd name="T39" fmla="*/ 19 h 20"/>
                <a:gd name="T40" fmla="*/ 29 w 38"/>
                <a:gd name="T41" fmla="*/ 19 h 20"/>
                <a:gd name="T42" fmla="*/ 33 w 38"/>
                <a:gd name="T43" fmla="*/ 18 h 20"/>
                <a:gd name="T44" fmla="*/ 36 w 38"/>
                <a:gd name="T45" fmla="*/ 17 h 20"/>
                <a:gd name="T46" fmla="*/ 38 w 38"/>
                <a:gd name="T47" fmla="*/ 14 h 20"/>
                <a:gd name="T48" fmla="*/ 38 w 38"/>
                <a:gd name="T49" fmla="*/ 9 h 20"/>
                <a:gd name="T50" fmla="*/ 38 w 38"/>
                <a:gd name="T51" fmla="*/ 9 h 20"/>
                <a:gd name="T52" fmla="*/ 38 w 38"/>
                <a:gd name="T53" fmla="*/ 6 h 20"/>
                <a:gd name="T54" fmla="*/ 37 w 38"/>
                <a:gd name="T55" fmla="*/ 3 h 20"/>
                <a:gd name="T56" fmla="*/ 33 w 38"/>
                <a:gd name="T57" fmla="*/ 1 h 20"/>
                <a:gd name="T58" fmla="*/ 29 w 38"/>
                <a:gd name="T59" fmla="*/ 1 h 20"/>
                <a:gd name="T60" fmla="*/ 29 w 38"/>
                <a:gd name="T61"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1"/>
                  </a:moveTo>
                  <a:lnTo>
                    <a:pt x="29" y="1"/>
                  </a:lnTo>
                  <a:lnTo>
                    <a:pt x="18" y="0"/>
                  </a:lnTo>
                  <a:lnTo>
                    <a:pt x="7" y="1"/>
                  </a:lnTo>
                  <a:lnTo>
                    <a:pt x="7" y="1"/>
                  </a:lnTo>
                  <a:lnTo>
                    <a:pt x="4" y="2"/>
                  </a:lnTo>
                  <a:lnTo>
                    <a:pt x="1" y="3"/>
                  </a:lnTo>
                  <a:lnTo>
                    <a:pt x="0" y="7"/>
                  </a:lnTo>
                  <a:lnTo>
                    <a:pt x="0" y="9"/>
                  </a:lnTo>
                  <a:lnTo>
                    <a:pt x="0" y="9"/>
                  </a:lnTo>
                  <a:lnTo>
                    <a:pt x="0" y="13"/>
                  </a:lnTo>
                  <a:lnTo>
                    <a:pt x="1" y="17"/>
                  </a:lnTo>
                  <a:lnTo>
                    <a:pt x="4" y="18"/>
                  </a:lnTo>
                  <a:lnTo>
                    <a:pt x="7" y="19"/>
                  </a:lnTo>
                  <a:lnTo>
                    <a:pt x="7" y="19"/>
                  </a:lnTo>
                  <a:lnTo>
                    <a:pt x="18" y="20"/>
                  </a:lnTo>
                  <a:lnTo>
                    <a:pt x="18" y="20"/>
                  </a:lnTo>
                  <a:lnTo>
                    <a:pt x="18" y="19"/>
                  </a:lnTo>
                  <a:lnTo>
                    <a:pt x="18" y="19"/>
                  </a:lnTo>
                  <a:lnTo>
                    <a:pt x="29" y="19"/>
                  </a:lnTo>
                  <a:lnTo>
                    <a:pt x="29" y="19"/>
                  </a:lnTo>
                  <a:lnTo>
                    <a:pt x="33" y="18"/>
                  </a:lnTo>
                  <a:lnTo>
                    <a:pt x="36" y="17"/>
                  </a:lnTo>
                  <a:lnTo>
                    <a:pt x="38" y="14"/>
                  </a:lnTo>
                  <a:lnTo>
                    <a:pt x="38" y="9"/>
                  </a:lnTo>
                  <a:lnTo>
                    <a:pt x="38" y="9"/>
                  </a:lnTo>
                  <a:lnTo>
                    <a:pt x="38" y="6"/>
                  </a:lnTo>
                  <a:lnTo>
                    <a:pt x="37" y="3"/>
                  </a:lnTo>
                  <a:lnTo>
                    <a:pt x="33" y="1"/>
                  </a:lnTo>
                  <a:lnTo>
                    <a:pt x="29" y="1"/>
                  </a:lnTo>
                  <a:lnTo>
                    <a:pt x="29" y="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75">
              <a:extLst>
                <a:ext uri="{FF2B5EF4-FFF2-40B4-BE49-F238E27FC236}">
                  <a16:creationId xmlns:a16="http://schemas.microsoft.com/office/drawing/2014/main" id="{6A9A98E1-8223-45C9-8362-4A6705F3A18D}"/>
                </a:ext>
              </a:extLst>
            </p:cNvPr>
            <p:cNvSpPr>
              <a:spLocks/>
            </p:cNvSpPr>
            <p:nvPr userDrawn="1"/>
          </p:nvSpPr>
          <p:spPr bwMode="auto">
            <a:xfrm>
              <a:off x="-2097087" y="5851525"/>
              <a:ext cx="484188" cy="33338"/>
            </a:xfrm>
            <a:custGeom>
              <a:avLst/>
              <a:gdLst>
                <a:gd name="T0" fmla="*/ 288 w 305"/>
                <a:gd name="T1" fmla="*/ 0 h 21"/>
                <a:gd name="T2" fmla="*/ 288 w 305"/>
                <a:gd name="T3" fmla="*/ 0 h 21"/>
                <a:gd name="T4" fmla="*/ 15 w 305"/>
                <a:gd name="T5" fmla="*/ 0 h 21"/>
                <a:gd name="T6" fmla="*/ 15 w 305"/>
                <a:gd name="T7" fmla="*/ 0 h 21"/>
                <a:gd name="T8" fmla="*/ 9 w 305"/>
                <a:gd name="T9" fmla="*/ 1 h 21"/>
                <a:gd name="T10" fmla="*/ 9 w 305"/>
                <a:gd name="T11" fmla="*/ 1 h 21"/>
                <a:gd name="T12" fmla="*/ 6 w 305"/>
                <a:gd name="T13" fmla="*/ 1 h 21"/>
                <a:gd name="T14" fmla="*/ 2 w 305"/>
                <a:gd name="T15" fmla="*/ 4 h 21"/>
                <a:gd name="T16" fmla="*/ 0 w 305"/>
                <a:gd name="T17" fmla="*/ 6 h 21"/>
                <a:gd name="T18" fmla="*/ 0 w 305"/>
                <a:gd name="T19" fmla="*/ 11 h 21"/>
                <a:gd name="T20" fmla="*/ 0 w 305"/>
                <a:gd name="T21" fmla="*/ 11 h 21"/>
                <a:gd name="T22" fmla="*/ 0 w 305"/>
                <a:gd name="T23" fmla="*/ 15 h 21"/>
                <a:gd name="T24" fmla="*/ 2 w 305"/>
                <a:gd name="T25" fmla="*/ 17 h 21"/>
                <a:gd name="T26" fmla="*/ 6 w 305"/>
                <a:gd name="T27" fmla="*/ 20 h 21"/>
                <a:gd name="T28" fmla="*/ 9 w 305"/>
                <a:gd name="T29" fmla="*/ 20 h 21"/>
                <a:gd name="T30" fmla="*/ 9 w 305"/>
                <a:gd name="T31" fmla="*/ 20 h 21"/>
                <a:gd name="T32" fmla="*/ 19 w 305"/>
                <a:gd name="T33" fmla="*/ 21 h 21"/>
                <a:gd name="T34" fmla="*/ 19 w 305"/>
                <a:gd name="T35" fmla="*/ 21 h 21"/>
                <a:gd name="T36" fmla="*/ 152 w 305"/>
                <a:gd name="T37" fmla="*/ 21 h 21"/>
                <a:gd name="T38" fmla="*/ 152 w 305"/>
                <a:gd name="T39" fmla="*/ 21 h 21"/>
                <a:gd name="T40" fmla="*/ 152 w 305"/>
                <a:gd name="T41" fmla="*/ 21 h 21"/>
                <a:gd name="T42" fmla="*/ 152 w 305"/>
                <a:gd name="T43" fmla="*/ 21 h 21"/>
                <a:gd name="T44" fmla="*/ 173 w 305"/>
                <a:gd name="T45" fmla="*/ 21 h 21"/>
                <a:gd name="T46" fmla="*/ 173 w 305"/>
                <a:gd name="T47" fmla="*/ 21 h 21"/>
                <a:gd name="T48" fmla="*/ 292 w 305"/>
                <a:gd name="T49" fmla="*/ 21 h 21"/>
                <a:gd name="T50" fmla="*/ 292 w 305"/>
                <a:gd name="T51" fmla="*/ 21 h 21"/>
                <a:gd name="T52" fmla="*/ 298 w 305"/>
                <a:gd name="T53" fmla="*/ 20 h 21"/>
                <a:gd name="T54" fmla="*/ 302 w 305"/>
                <a:gd name="T55" fmla="*/ 17 h 21"/>
                <a:gd name="T56" fmla="*/ 304 w 305"/>
                <a:gd name="T57" fmla="*/ 15 h 21"/>
                <a:gd name="T58" fmla="*/ 305 w 305"/>
                <a:gd name="T59" fmla="*/ 10 h 21"/>
                <a:gd name="T60" fmla="*/ 305 w 305"/>
                <a:gd name="T61" fmla="*/ 10 h 21"/>
                <a:gd name="T62" fmla="*/ 304 w 305"/>
                <a:gd name="T63" fmla="*/ 6 h 21"/>
                <a:gd name="T64" fmla="*/ 302 w 305"/>
                <a:gd name="T65" fmla="*/ 3 h 21"/>
                <a:gd name="T66" fmla="*/ 298 w 305"/>
                <a:gd name="T67" fmla="*/ 1 h 21"/>
                <a:gd name="T68" fmla="*/ 292 w 305"/>
                <a:gd name="T69" fmla="*/ 0 h 21"/>
                <a:gd name="T70" fmla="*/ 292 w 305"/>
                <a:gd name="T71" fmla="*/ 0 h 21"/>
                <a:gd name="T72" fmla="*/ 288 w 305"/>
                <a:gd name="T73" fmla="*/ 0 h 21"/>
                <a:gd name="T74" fmla="*/ 288 w 305"/>
                <a:gd name="T7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5" h="21">
                  <a:moveTo>
                    <a:pt x="288" y="0"/>
                  </a:moveTo>
                  <a:lnTo>
                    <a:pt x="288" y="0"/>
                  </a:lnTo>
                  <a:lnTo>
                    <a:pt x="15" y="0"/>
                  </a:lnTo>
                  <a:lnTo>
                    <a:pt x="15" y="0"/>
                  </a:lnTo>
                  <a:lnTo>
                    <a:pt x="9" y="1"/>
                  </a:lnTo>
                  <a:lnTo>
                    <a:pt x="9" y="1"/>
                  </a:lnTo>
                  <a:lnTo>
                    <a:pt x="6" y="1"/>
                  </a:lnTo>
                  <a:lnTo>
                    <a:pt x="2" y="4"/>
                  </a:lnTo>
                  <a:lnTo>
                    <a:pt x="0" y="6"/>
                  </a:lnTo>
                  <a:lnTo>
                    <a:pt x="0" y="11"/>
                  </a:lnTo>
                  <a:lnTo>
                    <a:pt x="0" y="11"/>
                  </a:lnTo>
                  <a:lnTo>
                    <a:pt x="0" y="15"/>
                  </a:lnTo>
                  <a:lnTo>
                    <a:pt x="2" y="17"/>
                  </a:lnTo>
                  <a:lnTo>
                    <a:pt x="6" y="20"/>
                  </a:lnTo>
                  <a:lnTo>
                    <a:pt x="9" y="20"/>
                  </a:lnTo>
                  <a:lnTo>
                    <a:pt x="9" y="20"/>
                  </a:lnTo>
                  <a:lnTo>
                    <a:pt x="19" y="21"/>
                  </a:lnTo>
                  <a:lnTo>
                    <a:pt x="19" y="21"/>
                  </a:lnTo>
                  <a:lnTo>
                    <a:pt x="152" y="21"/>
                  </a:lnTo>
                  <a:lnTo>
                    <a:pt x="152" y="21"/>
                  </a:lnTo>
                  <a:lnTo>
                    <a:pt x="152" y="21"/>
                  </a:lnTo>
                  <a:lnTo>
                    <a:pt x="152" y="21"/>
                  </a:lnTo>
                  <a:lnTo>
                    <a:pt x="173" y="21"/>
                  </a:lnTo>
                  <a:lnTo>
                    <a:pt x="173" y="21"/>
                  </a:lnTo>
                  <a:lnTo>
                    <a:pt x="292" y="21"/>
                  </a:lnTo>
                  <a:lnTo>
                    <a:pt x="292" y="21"/>
                  </a:lnTo>
                  <a:lnTo>
                    <a:pt x="298" y="20"/>
                  </a:lnTo>
                  <a:lnTo>
                    <a:pt x="302" y="17"/>
                  </a:lnTo>
                  <a:lnTo>
                    <a:pt x="304" y="15"/>
                  </a:lnTo>
                  <a:lnTo>
                    <a:pt x="305" y="10"/>
                  </a:lnTo>
                  <a:lnTo>
                    <a:pt x="305" y="10"/>
                  </a:lnTo>
                  <a:lnTo>
                    <a:pt x="304" y="6"/>
                  </a:lnTo>
                  <a:lnTo>
                    <a:pt x="302" y="3"/>
                  </a:lnTo>
                  <a:lnTo>
                    <a:pt x="298" y="1"/>
                  </a:lnTo>
                  <a:lnTo>
                    <a:pt x="292" y="0"/>
                  </a:lnTo>
                  <a:lnTo>
                    <a:pt x="292" y="0"/>
                  </a:lnTo>
                  <a:lnTo>
                    <a:pt x="288" y="0"/>
                  </a:lnTo>
                  <a:lnTo>
                    <a:pt x="288"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76">
              <a:extLst>
                <a:ext uri="{FF2B5EF4-FFF2-40B4-BE49-F238E27FC236}">
                  <a16:creationId xmlns:a16="http://schemas.microsoft.com/office/drawing/2014/main" id="{7E154100-AE73-433E-B735-ABDA5FBAE5F5}"/>
                </a:ext>
              </a:extLst>
            </p:cNvPr>
            <p:cNvSpPr>
              <a:spLocks/>
            </p:cNvSpPr>
            <p:nvPr userDrawn="1"/>
          </p:nvSpPr>
          <p:spPr bwMode="auto">
            <a:xfrm>
              <a:off x="-2247900" y="5853113"/>
              <a:ext cx="31750" cy="30163"/>
            </a:xfrm>
            <a:custGeom>
              <a:avLst/>
              <a:gdLst>
                <a:gd name="T0" fmla="*/ 0 w 20"/>
                <a:gd name="T1" fmla="*/ 10 h 19"/>
                <a:gd name="T2" fmla="*/ 0 w 20"/>
                <a:gd name="T3" fmla="*/ 10 h 19"/>
                <a:gd name="T4" fmla="*/ 2 w 20"/>
                <a:gd name="T5" fmla="*/ 14 h 19"/>
                <a:gd name="T6" fmla="*/ 4 w 20"/>
                <a:gd name="T7" fmla="*/ 16 h 19"/>
                <a:gd name="T8" fmla="*/ 7 w 20"/>
                <a:gd name="T9" fmla="*/ 19 h 19"/>
                <a:gd name="T10" fmla="*/ 10 w 20"/>
                <a:gd name="T11" fmla="*/ 19 h 19"/>
                <a:gd name="T12" fmla="*/ 10 w 20"/>
                <a:gd name="T13" fmla="*/ 19 h 19"/>
                <a:gd name="T14" fmla="*/ 15 w 20"/>
                <a:gd name="T15" fmla="*/ 19 h 19"/>
                <a:gd name="T16" fmla="*/ 18 w 20"/>
                <a:gd name="T17" fmla="*/ 16 h 19"/>
                <a:gd name="T18" fmla="*/ 20 w 20"/>
                <a:gd name="T19" fmla="*/ 14 h 19"/>
                <a:gd name="T20" fmla="*/ 20 w 20"/>
                <a:gd name="T21" fmla="*/ 9 h 19"/>
                <a:gd name="T22" fmla="*/ 20 w 20"/>
                <a:gd name="T23" fmla="*/ 9 h 19"/>
                <a:gd name="T24" fmla="*/ 20 w 20"/>
                <a:gd name="T25" fmla="*/ 5 h 19"/>
                <a:gd name="T26" fmla="*/ 18 w 20"/>
                <a:gd name="T27" fmla="*/ 3 h 19"/>
                <a:gd name="T28" fmla="*/ 15 w 20"/>
                <a:gd name="T29" fmla="*/ 0 h 19"/>
                <a:gd name="T30" fmla="*/ 11 w 20"/>
                <a:gd name="T31" fmla="*/ 0 h 19"/>
                <a:gd name="T32" fmla="*/ 11 w 20"/>
                <a:gd name="T33" fmla="*/ 0 h 19"/>
                <a:gd name="T34" fmla="*/ 8 w 20"/>
                <a:gd name="T35" fmla="*/ 0 h 19"/>
                <a:gd name="T36" fmla="*/ 4 w 20"/>
                <a:gd name="T37" fmla="*/ 3 h 19"/>
                <a:gd name="T38" fmla="*/ 2 w 20"/>
                <a:gd name="T39" fmla="*/ 7 h 19"/>
                <a:gd name="T40" fmla="*/ 0 w 20"/>
                <a:gd name="T41" fmla="*/ 10 h 19"/>
                <a:gd name="T42" fmla="*/ 0 w 20"/>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10"/>
                  </a:moveTo>
                  <a:lnTo>
                    <a:pt x="0" y="10"/>
                  </a:lnTo>
                  <a:lnTo>
                    <a:pt x="2" y="14"/>
                  </a:lnTo>
                  <a:lnTo>
                    <a:pt x="4" y="16"/>
                  </a:lnTo>
                  <a:lnTo>
                    <a:pt x="7" y="19"/>
                  </a:lnTo>
                  <a:lnTo>
                    <a:pt x="10" y="19"/>
                  </a:lnTo>
                  <a:lnTo>
                    <a:pt x="10" y="19"/>
                  </a:lnTo>
                  <a:lnTo>
                    <a:pt x="15" y="19"/>
                  </a:lnTo>
                  <a:lnTo>
                    <a:pt x="18" y="16"/>
                  </a:lnTo>
                  <a:lnTo>
                    <a:pt x="20" y="14"/>
                  </a:lnTo>
                  <a:lnTo>
                    <a:pt x="20" y="9"/>
                  </a:lnTo>
                  <a:lnTo>
                    <a:pt x="20" y="9"/>
                  </a:lnTo>
                  <a:lnTo>
                    <a:pt x="20" y="5"/>
                  </a:lnTo>
                  <a:lnTo>
                    <a:pt x="18" y="3"/>
                  </a:lnTo>
                  <a:lnTo>
                    <a:pt x="15" y="0"/>
                  </a:lnTo>
                  <a:lnTo>
                    <a:pt x="11" y="0"/>
                  </a:lnTo>
                  <a:lnTo>
                    <a:pt x="11" y="0"/>
                  </a:lnTo>
                  <a:lnTo>
                    <a:pt x="8" y="0"/>
                  </a:lnTo>
                  <a:lnTo>
                    <a:pt x="4" y="3"/>
                  </a:lnTo>
                  <a:lnTo>
                    <a:pt x="2" y="7"/>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77">
              <a:extLst>
                <a:ext uri="{FF2B5EF4-FFF2-40B4-BE49-F238E27FC236}">
                  <a16:creationId xmlns:a16="http://schemas.microsoft.com/office/drawing/2014/main" id="{F36752FC-707D-4140-9436-5EBAD5AEA446}"/>
                </a:ext>
              </a:extLst>
            </p:cNvPr>
            <p:cNvSpPr>
              <a:spLocks/>
            </p:cNvSpPr>
            <p:nvPr userDrawn="1"/>
          </p:nvSpPr>
          <p:spPr bwMode="auto">
            <a:xfrm>
              <a:off x="-2312987" y="5853113"/>
              <a:ext cx="30163" cy="30163"/>
            </a:xfrm>
            <a:custGeom>
              <a:avLst/>
              <a:gdLst>
                <a:gd name="T0" fmla="*/ 0 w 19"/>
                <a:gd name="T1" fmla="*/ 10 h 19"/>
                <a:gd name="T2" fmla="*/ 0 w 19"/>
                <a:gd name="T3" fmla="*/ 10 h 19"/>
                <a:gd name="T4" fmla="*/ 1 w 19"/>
                <a:gd name="T5" fmla="*/ 14 h 19"/>
                <a:gd name="T6" fmla="*/ 4 w 19"/>
                <a:gd name="T7" fmla="*/ 16 h 19"/>
                <a:gd name="T8" fmla="*/ 6 w 19"/>
                <a:gd name="T9" fmla="*/ 19 h 19"/>
                <a:gd name="T10" fmla="*/ 10 w 19"/>
                <a:gd name="T11" fmla="*/ 19 h 19"/>
                <a:gd name="T12" fmla="*/ 10 w 19"/>
                <a:gd name="T13" fmla="*/ 19 h 19"/>
                <a:gd name="T14" fmla="*/ 13 w 19"/>
                <a:gd name="T15" fmla="*/ 19 h 19"/>
                <a:gd name="T16" fmla="*/ 17 w 19"/>
                <a:gd name="T17" fmla="*/ 16 h 19"/>
                <a:gd name="T18" fmla="*/ 18 w 19"/>
                <a:gd name="T19" fmla="*/ 14 h 19"/>
                <a:gd name="T20" fmla="*/ 19 w 19"/>
                <a:gd name="T21" fmla="*/ 10 h 19"/>
                <a:gd name="T22" fmla="*/ 19 w 19"/>
                <a:gd name="T23" fmla="*/ 10 h 19"/>
                <a:gd name="T24" fmla="*/ 19 w 19"/>
                <a:gd name="T25" fmla="*/ 5 h 19"/>
                <a:gd name="T26" fmla="*/ 17 w 19"/>
                <a:gd name="T27" fmla="*/ 3 h 19"/>
                <a:gd name="T28" fmla="*/ 15 w 19"/>
                <a:gd name="T29" fmla="*/ 0 h 19"/>
                <a:gd name="T30" fmla="*/ 11 w 19"/>
                <a:gd name="T31" fmla="*/ 0 h 19"/>
                <a:gd name="T32" fmla="*/ 11 w 19"/>
                <a:gd name="T33" fmla="*/ 0 h 19"/>
                <a:gd name="T34" fmla="*/ 6 w 19"/>
                <a:gd name="T35" fmla="*/ 0 h 19"/>
                <a:gd name="T36" fmla="*/ 4 w 19"/>
                <a:gd name="T37" fmla="*/ 3 h 19"/>
                <a:gd name="T38" fmla="*/ 1 w 19"/>
                <a:gd name="T39" fmla="*/ 5 h 19"/>
                <a:gd name="T40" fmla="*/ 0 w 19"/>
                <a:gd name="T41" fmla="*/ 10 h 19"/>
                <a:gd name="T42" fmla="*/ 0 w 19"/>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0" y="10"/>
                  </a:moveTo>
                  <a:lnTo>
                    <a:pt x="0" y="10"/>
                  </a:lnTo>
                  <a:lnTo>
                    <a:pt x="1" y="14"/>
                  </a:lnTo>
                  <a:lnTo>
                    <a:pt x="4" y="16"/>
                  </a:lnTo>
                  <a:lnTo>
                    <a:pt x="6" y="19"/>
                  </a:lnTo>
                  <a:lnTo>
                    <a:pt x="10" y="19"/>
                  </a:lnTo>
                  <a:lnTo>
                    <a:pt x="10" y="19"/>
                  </a:lnTo>
                  <a:lnTo>
                    <a:pt x="13" y="19"/>
                  </a:lnTo>
                  <a:lnTo>
                    <a:pt x="17" y="16"/>
                  </a:lnTo>
                  <a:lnTo>
                    <a:pt x="18" y="14"/>
                  </a:lnTo>
                  <a:lnTo>
                    <a:pt x="19" y="10"/>
                  </a:lnTo>
                  <a:lnTo>
                    <a:pt x="19" y="10"/>
                  </a:lnTo>
                  <a:lnTo>
                    <a:pt x="19" y="5"/>
                  </a:lnTo>
                  <a:lnTo>
                    <a:pt x="17" y="3"/>
                  </a:lnTo>
                  <a:lnTo>
                    <a:pt x="15" y="0"/>
                  </a:lnTo>
                  <a:lnTo>
                    <a:pt x="11" y="0"/>
                  </a:lnTo>
                  <a:lnTo>
                    <a:pt x="11" y="0"/>
                  </a:lnTo>
                  <a:lnTo>
                    <a:pt x="6" y="0"/>
                  </a:lnTo>
                  <a:lnTo>
                    <a:pt x="4" y="3"/>
                  </a:lnTo>
                  <a:lnTo>
                    <a:pt x="1" y="5"/>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78">
              <a:extLst>
                <a:ext uri="{FF2B5EF4-FFF2-40B4-BE49-F238E27FC236}">
                  <a16:creationId xmlns:a16="http://schemas.microsoft.com/office/drawing/2014/main" id="{4F16A205-5674-4632-AAAF-98FDB9B365DC}"/>
                </a:ext>
              </a:extLst>
            </p:cNvPr>
            <p:cNvSpPr>
              <a:spLocks/>
            </p:cNvSpPr>
            <p:nvPr userDrawn="1"/>
          </p:nvSpPr>
          <p:spPr bwMode="auto">
            <a:xfrm>
              <a:off x="-2179637" y="5853113"/>
              <a:ext cx="31750" cy="30163"/>
            </a:xfrm>
            <a:custGeom>
              <a:avLst/>
              <a:gdLst>
                <a:gd name="T0" fmla="*/ 0 w 20"/>
                <a:gd name="T1" fmla="*/ 9 h 19"/>
                <a:gd name="T2" fmla="*/ 0 w 20"/>
                <a:gd name="T3" fmla="*/ 9 h 19"/>
                <a:gd name="T4" fmla="*/ 0 w 20"/>
                <a:gd name="T5" fmla="*/ 14 h 19"/>
                <a:gd name="T6" fmla="*/ 3 w 20"/>
                <a:gd name="T7" fmla="*/ 16 h 19"/>
                <a:gd name="T8" fmla="*/ 5 w 20"/>
                <a:gd name="T9" fmla="*/ 19 h 19"/>
                <a:gd name="T10" fmla="*/ 9 w 20"/>
                <a:gd name="T11" fmla="*/ 19 h 19"/>
                <a:gd name="T12" fmla="*/ 9 w 20"/>
                <a:gd name="T13" fmla="*/ 19 h 19"/>
                <a:gd name="T14" fmla="*/ 14 w 20"/>
                <a:gd name="T15" fmla="*/ 19 h 19"/>
                <a:gd name="T16" fmla="*/ 16 w 20"/>
                <a:gd name="T17" fmla="*/ 16 h 19"/>
                <a:gd name="T18" fmla="*/ 19 w 20"/>
                <a:gd name="T19" fmla="*/ 14 h 19"/>
                <a:gd name="T20" fmla="*/ 20 w 20"/>
                <a:gd name="T21" fmla="*/ 9 h 19"/>
                <a:gd name="T22" fmla="*/ 20 w 20"/>
                <a:gd name="T23" fmla="*/ 9 h 19"/>
                <a:gd name="T24" fmla="*/ 19 w 20"/>
                <a:gd name="T25" fmla="*/ 5 h 19"/>
                <a:gd name="T26" fmla="*/ 17 w 20"/>
                <a:gd name="T27" fmla="*/ 3 h 19"/>
                <a:gd name="T28" fmla="*/ 14 w 20"/>
                <a:gd name="T29" fmla="*/ 0 h 19"/>
                <a:gd name="T30" fmla="*/ 11 w 20"/>
                <a:gd name="T31" fmla="*/ 0 h 19"/>
                <a:gd name="T32" fmla="*/ 11 w 20"/>
                <a:gd name="T33" fmla="*/ 0 h 19"/>
                <a:gd name="T34" fmla="*/ 6 w 20"/>
                <a:gd name="T35" fmla="*/ 0 h 19"/>
                <a:gd name="T36" fmla="*/ 3 w 20"/>
                <a:gd name="T37" fmla="*/ 3 h 19"/>
                <a:gd name="T38" fmla="*/ 0 w 20"/>
                <a:gd name="T39" fmla="*/ 5 h 19"/>
                <a:gd name="T40" fmla="*/ 0 w 20"/>
                <a:gd name="T41" fmla="*/ 9 h 19"/>
                <a:gd name="T42" fmla="*/ 0 w 20"/>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9"/>
                  </a:moveTo>
                  <a:lnTo>
                    <a:pt x="0" y="9"/>
                  </a:lnTo>
                  <a:lnTo>
                    <a:pt x="0" y="14"/>
                  </a:lnTo>
                  <a:lnTo>
                    <a:pt x="3" y="16"/>
                  </a:lnTo>
                  <a:lnTo>
                    <a:pt x="5" y="19"/>
                  </a:lnTo>
                  <a:lnTo>
                    <a:pt x="9" y="19"/>
                  </a:lnTo>
                  <a:lnTo>
                    <a:pt x="9" y="19"/>
                  </a:lnTo>
                  <a:lnTo>
                    <a:pt x="14" y="19"/>
                  </a:lnTo>
                  <a:lnTo>
                    <a:pt x="16" y="16"/>
                  </a:lnTo>
                  <a:lnTo>
                    <a:pt x="19" y="14"/>
                  </a:lnTo>
                  <a:lnTo>
                    <a:pt x="20" y="9"/>
                  </a:lnTo>
                  <a:lnTo>
                    <a:pt x="20" y="9"/>
                  </a:lnTo>
                  <a:lnTo>
                    <a:pt x="19" y="5"/>
                  </a:lnTo>
                  <a:lnTo>
                    <a:pt x="17" y="3"/>
                  </a:lnTo>
                  <a:lnTo>
                    <a:pt x="14" y="0"/>
                  </a:lnTo>
                  <a:lnTo>
                    <a:pt x="11" y="0"/>
                  </a:lnTo>
                  <a:lnTo>
                    <a:pt x="11" y="0"/>
                  </a:lnTo>
                  <a:lnTo>
                    <a:pt x="6" y="0"/>
                  </a:lnTo>
                  <a:lnTo>
                    <a:pt x="3" y="3"/>
                  </a:lnTo>
                  <a:lnTo>
                    <a:pt x="0" y="5"/>
                  </a:lnTo>
                  <a:lnTo>
                    <a:pt x="0" y="9"/>
                  </a:lnTo>
                  <a:lnTo>
                    <a:pt x="0" y="9"/>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0">
              <a:extLst>
                <a:ext uri="{FF2B5EF4-FFF2-40B4-BE49-F238E27FC236}">
                  <a16:creationId xmlns:a16="http://schemas.microsoft.com/office/drawing/2014/main" id="{E93E9602-4AE8-4608-9D1E-9E8B54634DFA}"/>
                </a:ext>
              </a:extLst>
            </p:cNvPr>
            <p:cNvSpPr>
              <a:spLocks noEditPoints="1"/>
            </p:cNvSpPr>
            <p:nvPr userDrawn="1"/>
          </p:nvSpPr>
          <p:spPr bwMode="auto">
            <a:xfrm>
              <a:off x="-2236787" y="5451475"/>
              <a:ext cx="61913" cy="98425"/>
            </a:xfrm>
            <a:custGeom>
              <a:avLst/>
              <a:gdLst>
                <a:gd name="T0" fmla="*/ 0 w 39"/>
                <a:gd name="T1" fmla="*/ 31 h 62"/>
                <a:gd name="T2" fmla="*/ 0 w 39"/>
                <a:gd name="T3" fmla="*/ 8 h 62"/>
                <a:gd name="T4" fmla="*/ 1 w 39"/>
                <a:gd name="T5" fmla="*/ 2 h 62"/>
                <a:gd name="T6" fmla="*/ 7 w 39"/>
                <a:gd name="T7" fmla="*/ 0 h 62"/>
                <a:gd name="T8" fmla="*/ 17 w 39"/>
                <a:gd name="T9" fmla="*/ 0 h 62"/>
                <a:gd name="T10" fmla="*/ 22 w 39"/>
                <a:gd name="T11" fmla="*/ 0 h 62"/>
                <a:gd name="T12" fmla="*/ 28 w 39"/>
                <a:gd name="T13" fmla="*/ 4 h 62"/>
                <a:gd name="T14" fmla="*/ 33 w 39"/>
                <a:gd name="T15" fmla="*/ 10 h 62"/>
                <a:gd name="T16" fmla="*/ 34 w 39"/>
                <a:gd name="T17" fmla="*/ 19 h 62"/>
                <a:gd name="T18" fmla="*/ 33 w 39"/>
                <a:gd name="T19" fmla="*/ 24 h 62"/>
                <a:gd name="T20" fmla="*/ 34 w 39"/>
                <a:gd name="T21" fmla="*/ 30 h 62"/>
                <a:gd name="T22" fmla="*/ 37 w 39"/>
                <a:gd name="T23" fmla="*/ 33 h 62"/>
                <a:gd name="T24" fmla="*/ 39 w 39"/>
                <a:gd name="T25" fmla="*/ 44 h 62"/>
                <a:gd name="T26" fmla="*/ 37 w 39"/>
                <a:gd name="T27" fmla="*/ 51 h 62"/>
                <a:gd name="T28" fmla="*/ 30 w 39"/>
                <a:gd name="T29" fmla="*/ 59 h 62"/>
                <a:gd name="T30" fmla="*/ 19 w 39"/>
                <a:gd name="T31" fmla="*/ 62 h 62"/>
                <a:gd name="T32" fmla="*/ 6 w 39"/>
                <a:gd name="T33" fmla="*/ 62 h 62"/>
                <a:gd name="T34" fmla="*/ 3 w 39"/>
                <a:gd name="T35" fmla="*/ 62 h 62"/>
                <a:gd name="T36" fmla="*/ 0 w 39"/>
                <a:gd name="T37" fmla="*/ 58 h 62"/>
                <a:gd name="T38" fmla="*/ 0 w 39"/>
                <a:gd name="T39" fmla="*/ 55 h 62"/>
                <a:gd name="T40" fmla="*/ 0 w 39"/>
                <a:gd name="T41" fmla="*/ 31 h 62"/>
                <a:gd name="T42" fmla="*/ 11 w 39"/>
                <a:gd name="T43" fmla="*/ 35 h 62"/>
                <a:gd name="T44" fmla="*/ 11 w 39"/>
                <a:gd name="T45" fmla="*/ 49 h 62"/>
                <a:gd name="T46" fmla="*/ 12 w 39"/>
                <a:gd name="T47" fmla="*/ 51 h 62"/>
                <a:gd name="T48" fmla="*/ 15 w 39"/>
                <a:gd name="T49" fmla="*/ 51 h 62"/>
                <a:gd name="T50" fmla="*/ 25 w 39"/>
                <a:gd name="T51" fmla="*/ 48 h 62"/>
                <a:gd name="T52" fmla="*/ 29 w 39"/>
                <a:gd name="T53" fmla="*/ 42 h 62"/>
                <a:gd name="T54" fmla="*/ 26 w 39"/>
                <a:gd name="T55" fmla="*/ 37 h 62"/>
                <a:gd name="T56" fmla="*/ 18 w 39"/>
                <a:gd name="T57" fmla="*/ 35 h 62"/>
                <a:gd name="T58" fmla="*/ 11 w 39"/>
                <a:gd name="T59" fmla="*/ 35 h 62"/>
                <a:gd name="T60" fmla="*/ 11 w 39"/>
                <a:gd name="T61" fmla="*/ 25 h 62"/>
                <a:gd name="T62" fmla="*/ 22 w 39"/>
                <a:gd name="T63" fmla="*/ 20 h 62"/>
                <a:gd name="T64" fmla="*/ 23 w 39"/>
                <a:gd name="T65" fmla="*/ 18 h 62"/>
                <a:gd name="T66" fmla="*/ 22 w 39"/>
                <a:gd name="T67" fmla="*/ 14 h 62"/>
                <a:gd name="T68" fmla="*/ 11 w 39"/>
                <a:gd name="T69" fmla="*/ 9 h 62"/>
                <a:gd name="T70" fmla="*/ 11 w 39"/>
                <a:gd name="T71"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62">
                  <a:moveTo>
                    <a:pt x="0" y="31"/>
                  </a:moveTo>
                  <a:lnTo>
                    <a:pt x="0" y="31"/>
                  </a:lnTo>
                  <a:lnTo>
                    <a:pt x="0" y="8"/>
                  </a:lnTo>
                  <a:lnTo>
                    <a:pt x="0" y="8"/>
                  </a:lnTo>
                  <a:lnTo>
                    <a:pt x="0" y="4"/>
                  </a:lnTo>
                  <a:lnTo>
                    <a:pt x="1" y="2"/>
                  </a:lnTo>
                  <a:lnTo>
                    <a:pt x="3" y="0"/>
                  </a:lnTo>
                  <a:lnTo>
                    <a:pt x="7" y="0"/>
                  </a:lnTo>
                  <a:lnTo>
                    <a:pt x="7" y="0"/>
                  </a:lnTo>
                  <a:lnTo>
                    <a:pt x="17" y="0"/>
                  </a:lnTo>
                  <a:lnTo>
                    <a:pt x="17" y="0"/>
                  </a:lnTo>
                  <a:lnTo>
                    <a:pt x="22" y="0"/>
                  </a:lnTo>
                  <a:lnTo>
                    <a:pt x="25" y="3"/>
                  </a:lnTo>
                  <a:lnTo>
                    <a:pt x="28" y="4"/>
                  </a:lnTo>
                  <a:lnTo>
                    <a:pt x="31" y="8"/>
                  </a:lnTo>
                  <a:lnTo>
                    <a:pt x="33" y="10"/>
                  </a:lnTo>
                  <a:lnTo>
                    <a:pt x="34" y="14"/>
                  </a:lnTo>
                  <a:lnTo>
                    <a:pt x="34" y="19"/>
                  </a:lnTo>
                  <a:lnTo>
                    <a:pt x="33" y="24"/>
                  </a:lnTo>
                  <a:lnTo>
                    <a:pt x="33" y="24"/>
                  </a:lnTo>
                  <a:lnTo>
                    <a:pt x="33" y="26"/>
                  </a:lnTo>
                  <a:lnTo>
                    <a:pt x="34" y="30"/>
                  </a:lnTo>
                  <a:lnTo>
                    <a:pt x="34" y="30"/>
                  </a:lnTo>
                  <a:lnTo>
                    <a:pt x="37" y="33"/>
                  </a:lnTo>
                  <a:lnTo>
                    <a:pt x="39" y="40"/>
                  </a:lnTo>
                  <a:lnTo>
                    <a:pt x="39" y="44"/>
                  </a:lnTo>
                  <a:lnTo>
                    <a:pt x="37" y="51"/>
                  </a:lnTo>
                  <a:lnTo>
                    <a:pt x="37" y="51"/>
                  </a:lnTo>
                  <a:lnTo>
                    <a:pt x="35" y="55"/>
                  </a:lnTo>
                  <a:lnTo>
                    <a:pt x="30" y="59"/>
                  </a:lnTo>
                  <a:lnTo>
                    <a:pt x="25" y="60"/>
                  </a:lnTo>
                  <a:lnTo>
                    <a:pt x="19" y="62"/>
                  </a:lnTo>
                  <a:lnTo>
                    <a:pt x="19" y="62"/>
                  </a:lnTo>
                  <a:lnTo>
                    <a:pt x="6" y="62"/>
                  </a:lnTo>
                  <a:lnTo>
                    <a:pt x="6" y="62"/>
                  </a:lnTo>
                  <a:lnTo>
                    <a:pt x="3" y="62"/>
                  </a:lnTo>
                  <a:lnTo>
                    <a:pt x="1" y="60"/>
                  </a:lnTo>
                  <a:lnTo>
                    <a:pt x="0" y="58"/>
                  </a:lnTo>
                  <a:lnTo>
                    <a:pt x="0" y="55"/>
                  </a:lnTo>
                  <a:lnTo>
                    <a:pt x="0" y="55"/>
                  </a:lnTo>
                  <a:lnTo>
                    <a:pt x="0" y="31"/>
                  </a:lnTo>
                  <a:lnTo>
                    <a:pt x="0" y="31"/>
                  </a:lnTo>
                  <a:close/>
                  <a:moveTo>
                    <a:pt x="11" y="35"/>
                  </a:moveTo>
                  <a:lnTo>
                    <a:pt x="11" y="35"/>
                  </a:lnTo>
                  <a:lnTo>
                    <a:pt x="9" y="44"/>
                  </a:lnTo>
                  <a:lnTo>
                    <a:pt x="11" y="49"/>
                  </a:lnTo>
                  <a:lnTo>
                    <a:pt x="11" y="51"/>
                  </a:lnTo>
                  <a:lnTo>
                    <a:pt x="12" y="51"/>
                  </a:lnTo>
                  <a:lnTo>
                    <a:pt x="15" y="51"/>
                  </a:lnTo>
                  <a:lnTo>
                    <a:pt x="15" y="51"/>
                  </a:lnTo>
                  <a:lnTo>
                    <a:pt x="22" y="51"/>
                  </a:lnTo>
                  <a:lnTo>
                    <a:pt x="25" y="48"/>
                  </a:lnTo>
                  <a:lnTo>
                    <a:pt x="28" y="46"/>
                  </a:lnTo>
                  <a:lnTo>
                    <a:pt x="29" y="42"/>
                  </a:lnTo>
                  <a:lnTo>
                    <a:pt x="29" y="42"/>
                  </a:lnTo>
                  <a:lnTo>
                    <a:pt x="26" y="37"/>
                  </a:lnTo>
                  <a:lnTo>
                    <a:pt x="24" y="35"/>
                  </a:lnTo>
                  <a:lnTo>
                    <a:pt x="18" y="35"/>
                  </a:lnTo>
                  <a:lnTo>
                    <a:pt x="11" y="35"/>
                  </a:lnTo>
                  <a:lnTo>
                    <a:pt x="11" y="35"/>
                  </a:lnTo>
                  <a:close/>
                  <a:moveTo>
                    <a:pt x="11" y="25"/>
                  </a:moveTo>
                  <a:lnTo>
                    <a:pt x="11" y="25"/>
                  </a:lnTo>
                  <a:lnTo>
                    <a:pt x="17" y="22"/>
                  </a:lnTo>
                  <a:lnTo>
                    <a:pt x="22" y="20"/>
                  </a:lnTo>
                  <a:lnTo>
                    <a:pt x="22" y="20"/>
                  </a:lnTo>
                  <a:lnTo>
                    <a:pt x="23" y="18"/>
                  </a:lnTo>
                  <a:lnTo>
                    <a:pt x="22" y="14"/>
                  </a:lnTo>
                  <a:lnTo>
                    <a:pt x="22" y="14"/>
                  </a:lnTo>
                  <a:lnTo>
                    <a:pt x="17" y="11"/>
                  </a:lnTo>
                  <a:lnTo>
                    <a:pt x="11" y="9"/>
                  </a:lnTo>
                  <a:lnTo>
                    <a:pt x="11" y="9"/>
                  </a:lnTo>
                  <a:lnTo>
                    <a:pt x="11" y="25"/>
                  </a:lnTo>
                  <a:lnTo>
                    <a:pt x="11" y="25"/>
                  </a:lnTo>
                  <a:close/>
                </a:path>
              </a:pathLst>
            </a:custGeom>
            <a:solidFill>
              <a:srgbClr val="5486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1">
              <a:extLst>
                <a:ext uri="{FF2B5EF4-FFF2-40B4-BE49-F238E27FC236}">
                  <a16:creationId xmlns:a16="http://schemas.microsoft.com/office/drawing/2014/main" id="{B675553D-9092-4022-8920-F84F3CDD7731}"/>
                </a:ext>
              </a:extLst>
            </p:cNvPr>
            <p:cNvSpPr>
              <a:spLocks/>
            </p:cNvSpPr>
            <p:nvPr userDrawn="1"/>
          </p:nvSpPr>
          <p:spPr bwMode="auto">
            <a:xfrm>
              <a:off x="-1947862" y="5529263"/>
              <a:ext cx="85725" cy="85725"/>
            </a:xfrm>
            <a:custGeom>
              <a:avLst/>
              <a:gdLst>
                <a:gd name="T0" fmla="*/ 22 w 54"/>
                <a:gd name="T1" fmla="*/ 32 h 54"/>
                <a:gd name="T2" fmla="*/ 22 w 54"/>
                <a:gd name="T3" fmla="*/ 32 h 54"/>
                <a:gd name="T4" fmla="*/ 13 w 54"/>
                <a:gd name="T5" fmla="*/ 32 h 54"/>
                <a:gd name="T6" fmla="*/ 6 w 54"/>
                <a:gd name="T7" fmla="*/ 31 h 54"/>
                <a:gd name="T8" fmla="*/ 6 w 54"/>
                <a:gd name="T9" fmla="*/ 31 h 54"/>
                <a:gd name="T10" fmla="*/ 2 w 54"/>
                <a:gd name="T11" fmla="*/ 30 h 54"/>
                <a:gd name="T12" fmla="*/ 0 w 54"/>
                <a:gd name="T13" fmla="*/ 27 h 54"/>
                <a:gd name="T14" fmla="*/ 0 w 54"/>
                <a:gd name="T15" fmla="*/ 27 h 54"/>
                <a:gd name="T16" fmla="*/ 2 w 54"/>
                <a:gd name="T17" fmla="*/ 25 h 54"/>
                <a:gd name="T18" fmla="*/ 6 w 54"/>
                <a:gd name="T19" fmla="*/ 22 h 54"/>
                <a:gd name="T20" fmla="*/ 6 w 54"/>
                <a:gd name="T21" fmla="*/ 22 h 54"/>
                <a:gd name="T22" fmla="*/ 13 w 54"/>
                <a:gd name="T23" fmla="*/ 22 h 54"/>
                <a:gd name="T24" fmla="*/ 22 w 54"/>
                <a:gd name="T25" fmla="*/ 22 h 54"/>
                <a:gd name="T26" fmla="*/ 22 w 54"/>
                <a:gd name="T27" fmla="*/ 22 h 54"/>
                <a:gd name="T28" fmla="*/ 22 w 54"/>
                <a:gd name="T29" fmla="*/ 14 h 54"/>
                <a:gd name="T30" fmla="*/ 22 w 54"/>
                <a:gd name="T31" fmla="*/ 5 h 54"/>
                <a:gd name="T32" fmla="*/ 22 w 54"/>
                <a:gd name="T33" fmla="*/ 5 h 54"/>
                <a:gd name="T34" fmla="*/ 24 w 54"/>
                <a:gd name="T35" fmla="*/ 3 h 54"/>
                <a:gd name="T36" fmla="*/ 27 w 54"/>
                <a:gd name="T37" fmla="*/ 0 h 54"/>
                <a:gd name="T38" fmla="*/ 27 w 54"/>
                <a:gd name="T39" fmla="*/ 0 h 54"/>
                <a:gd name="T40" fmla="*/ 29 w 54"/>
                <a:gd name="T41" fmla="*/ 0 h 54"/>
                <a:gd name="T42" fmla="*/ 30 w 54"/>
                <a:gd name="T43" fmla="*/ 2 h 54"/>
                <a:gd name="T44" fmla="*/ 32 w 54"/>
                <a:gd name="T45" fmla="*/ 4 h 54"/>
                <a:gd name="T46" fmla="*/ 32 w 54"/>
                <a:gd name="T47" fmla="*/ 6 h 54"/>
                <a:gd name="T48" fmla="*/ 32 w 54"/>
                <a:gd name="T49" fmla="*/ 6 h 54"/>
                <a:gd name="T50" fmla="*/ 32 w 54"/>
                <a:gd name="T51" fmla="*/ 22 h 54"/>
                <a:gd name="T52" fmla="*/ 32 w 54"/>
                <a:gd name="T53" fmla="*/ 22 h 54"/>
                <a:gd name="T54" fmla="*/ 40 w 54"/>
                <a:gd name="T55" fmla="*/ 22 h 54"/>
                <a:gd name="T56" fmla="*/ 47 w 54"/>
                <a:gd name="T57" fmla="*/ 22 h 54"/>
                <a:gd name="T58" fmla="*/ 47 w 54"/>
                <a:gd name="T59" fmla="*/ 22 h 54"/>
                <a:gd name="T60" fmla="*/ 51 w 54"/>
                <a:gd name="T61" fmla="*/ 24 h 54"/>
                <a:gd name="T62" fmla="*/ 54 w 54"/>
                <a:gd name="T63" fmla="*/ 27 h 54"/>
                <a:gd name="T64" fmla="*/ 54 w 54"/>
                <a:gd name="T65" fmla="*/ 27 h 54"/>
                <a:gd name="T66" fmla="*/ 54 w 54"/>
                <a:gd name="T67" fmla="*/ 30 h 54"/>
                <a:gd name="T68" fmla="*/ 52 w 54"/>
                <a:gd name="T69" fmla="*/ 31 h 54"/>
                <a:gd name="T70" fmla="*/ 47 w 54"/>
                <a:gd name="T71" fmla="*/ 32 h 54"/>
                <a:gd name="T72" fmla="*/ 47 w 54"/>
                <a:gd name="T73" fmla="*/ 32 h 54"/>
                <a:gd name="T74" fmla="*/ 32 w 54"/>
                <a:gd name="T75" fmla="*/ 32 h 54"/>
                <a:gd name="T76" fmla="*/ 32 w 54"/>
                <a:gd name="T77" fmla="*/ 32 h 54"/>
                <a:gd name="T78" fmla="*/ 32 w 54"/>
                <a:gd name="T79" fmla="*/ 39 h 54"/>
                <a:gd name="T80" fmla="*/ 32 w 54"/>
                <a:gd name="T81" fmla="*/ 48 h 54"/>
                <a:gd name="T82" fmla="*/ 32 w 54"/>
                <a:gd name="T83" fmla="*/ 48 h 54"/>
                <a:gd name="T84" fmla="*/ 30 w 54"/>
                <a:gd name="T85" fmla="*/ 52 h 54"/>
                <a:gd name="T86" fmla="*/ 27 w 54"/>
                <a:gd name="T87" fmla="*/ 54 h 54"/>
                <a:gd name="T88" fmla="*/ 27 w 54"/>
                <a:gd name="T89" fmla="*/ 54 h 54"/>
                <a:gd name="T90" fmla="*/ 24 w 54"/>
                <a:gd name="T91" fmla="*/ 54 h 54"/>
                <a:gd name="T92" fmla="*/ 23 w 54"/>
                <a:gd name="T93" fmla="*/ 53 h 54"/>
                <a:gd name="T94" fmla="*/ 22 w 54"/>
                <a:gd name="T95" fmla="*/ 50 h 54"/>
                <a:gd name="T96" fmla="*/ 22 w 54"/>
                <a:gd name="T97" fmla="*/ 48 h 54"/>
                <a:gd name="T98" fmla="*/ 22 w 54"/>
                <a:gd name="T99" fmla="*/ 48 h 54"/>
                <a:gd name="T100" fmla="*/ 22 w 54"/>
                <a:gd name="T101" fmla="*/ 32 h 54"/>
                <a:gd name="T102" fmla="*/ 22 w 54"/>
                <a:gd name="T10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 h="54">
                  <a:moveTo>
                    <a:pt x="22" y="32"/>
                  </a:moveTo>
                  <a:lnTo>
                    <a:pt x="22" y="32"/>
                  </a:lnTo>
                  <a:lnTo>
                    <a:pt x="13" y="32"/>
                  </a:lnTo>
                  <a:lnTo>
                    <a:pt x="6" y="31"/>
                  </a:lnTo>
                  <a:lnTo>
                    <a:pt x="6" y="31"/>
                  </a:lnTo>
                  <a:lnTo>
                    <a:pt x="2" y="30"/>
                  </a:lnTo>
                  <a:lnTo>
                    <a:pt x="0" y="27"/>
                  </a:lnTo>
                  <a:lnTo>
                    <a:pt x="0" y="27"/>
                  </a:lnTo>
                  <a:lnTo>
                    <a:pt x="2" y="25"/>
                  </a:lnTo>
                  <a:lnTo>
                    <a:pt x="6" y="22"/>
                  </a:lnTo>
                  <a:lnTo>
                    <a:pt x="6" y="22"/>
                  </a:lnTo>
                  <a:lnTo>
                    <a:pt x="13" y="22"/>
                  </a:lnTo>
                  <a:lnTo>
                    <a:pt x="22" y="22"/>
                  </a:lnTo>
                  <a:lnTo>
                    <a:pt x="22" y="22"/>
                  </a:lnTo>
                  <a:lnTo>
                    <a:pt x="22" y="14"/>
                  </a:lnTo>
                  <a:lnTo>
                    <a:pt x="22" y="5"/>
                  </a:lnTo>
                  <a:lnTo>
                    <a:pt x="22" y="5"/>
                  </a:lnTo>
                  <a:lnTo>
                    <a:pt x="24" y="3"/>
                  </a:lnTo>
                  <a:lnTo>
                    <a:pt x="27" y="0"/>
                  </a:lnTo>
                  <a:lnTo>
                    <a:pt x="27" y="0"/>
                  </a:lnTo>
                  <a:lnTo>
                    <a:pt x="29" y="0"/>
                  </a:lnTo>
                  <a:lnTo>
                    <a:pt x="30" y="2"/>
                  </a:lnTo>
                  <a:lnTo>
                    <a:pt x="32" y="4"/>
                  </a:lnTo>
                  <a:lnTo>
                    <a:pt x="32" y="6"/>
                  </a:lnTo>
                  <a:lnTo>
                    <a:pt x="32" y="6"/>
                  </a:lnTo>
                  <a:lnTo>
                    <a:pt x="32" y="22"/>
                  </a:lnTo>
                  <a:lnTo>
                    <a:pt x="32" y="22"/>
                  </a:lnTo>
                  <a:lnTo>
                    <a:pt x="40" y="22"/>
                  </a:lnTo>
                  <a:lnTo>
                    <a:pt x="47" y="22"/>
                  </a:lnTo>
                  <a:lnTo>
                    <a:pt x="47" y="22"/>
                  </a:lnTo>
                  <a:lnTo>
                    <a:pt x="51" y="24"/>
                  </a:lnTo>
                  <a:lnTo>
                    <a:pt x="54" y="27"/>
                  </a:lnTo>
                  <a:lnTo>
                    <a:pt x="54" y="27"/>
                  </a:lnTo>
                  <a:lnTo>
                    <a:pt x="54" y="30"/>
                  </a:lnTo>
                  <a:lnTo>
                    <a:pt x="52" y="31"/>
                  </a:lnTo>
                  <a:lnTo>
                    <a:pt x="47" y="32"/>
                  </a:lnTo>
                  <a:lnTo>
                    <a:pt x="47" y="32"/>
                  </a:lnTo>
                  <a:lnTo>
                    <a:pt x="32" y="32"/>
                  </a:lnTo>
                  <a:lnTo>
                    <a:pt x="32" y="32"/>
                  </a:lnTo>
                  <a:lnTo>
                    <a:pt x="32" y="39"/>
                  </a:lnTo>
                  <a:lnTo>
                    <a:pt x="32" y="48"/>
                  </a:lnTo>
                  <a:lnTo>
                    <a:pt x="32" y="48"/>
                  </a:lnTo>
                  <a:lnTo>
                    <a:pt x="30" y="52"/>
                  </a:lnTo>
                  <a:lnTo>
                    <a:pt x="27" y="54"/>
                  </a:lnTo>
                  <a:lnTo>
                    <a:pt x="27" y="54"/>
                  </a:lnTo>
                  <a:lnTo>
                    <a:pt x="24" y="54"/>
                  </a:lnTo>
                  <a:lnTo>
                    <a:pt x="23" y="53"/>
                  </a:lnTo>
                  <a:lnTo>
                    <a:pt x="22" y="50"/>
                  </a:lnTo>
                  <a:lnTo>
                    <a:pt x="22" y="48"/>
                  </a:lnTo>
                  <a:lnTo>
                    <a:pt x="22" y="48"/>
                  </a:lnTo>
                  <a:lnTo>
                    <a:pt x="22" y="32"/>
                  </a:lnTo>
                  <a:lnTo>
                    <a:pt x="22" y="32"/>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82">
              <a:extLst>
                <a:ext uri="{FF2B5EF4-FFF2-40B4-BE49-F238E27FC236}">
                  <a16:creationId xmlns:a16="http://schemas.microsoft.com/office/drawing/2014/main" id="{4C051FFF-438C-49AC-B1BB-B6102E8D4A74}"/>
                </a:ext>
              </a:extLst>
            </p:cNvPr>
            <p:cNvSpPr>
              <a:spLocks noEditPoints="1"/>
            </p:cNvSpPr>
            <p:nvPr userDrawn="1"/>
          </p:nvSpPr>
          <p:spPr bwMode="auto">
            <a:xfrm>
              <a:off x="-2605087" y="5602288"/>
              <a:ext cx="152400" cy="188913"/>
            </a:xfrm>
            <a:custGeom>
              <a:avLst/>
              <a:gdLst>
                <a:gd name="T0" fmla="*/ 96 w 96"/>
                <a:gd name="T1" fmla="*/ 111 h 119"/>
                <a:gd name="T2" fmla="*/ 96 w 96"/>
                <a:gd name="T3" fmla="*/ 111 h 119"/>
                <a:gd name="T4" fmla="*/ 92 w 96"/>
                <a:gd name="T5" fmla="*/ 116 h 119"/>
                <a:gd name="T6" fmla="*/ 90 w 96"/>
                <a:gd name="T7" fmla="*/ 117 h 119"/>
                <a:gd name="T8" fmla="*/ 87 w 96"/>
                <a:gd name="T9" fmla="*/ 118 h 119"/>
                <a:gd name="T10" fmla="*/ 87 w 96"/>
                <a:gd name="T11" fmla="*/ 118 h 119"/>
                <a:gd name="T12" fmla="*/ 85 w 96"/>
                <a:gd name="T13" fmla="*/ 118 h 119"/>
                <a:gd name="T14" fmla="*/ 82 w 96"/>
                <a:gd name="T15" fmla="*/ 117 h 119"/>
                <a:gd name="T16" fmla="*/ 78 w 96"/>
                <a:gd name="T17" fmla="*/ 113 h 119"/>
                <a:gd name="T18" fmla="*/ 78 w 96"/>
                <a:gd name="T19" fmla="*/ 113 h 119"/>
                <a:gd name="T20" fmla="*/ 73 w 96"/>
                <a:gd name="T21" fmla="*/ 106 h 119"/>
                <a:gd name="T22" fmla="*/ 70 w 96"/>
                <a:gd name="T23" fmla="*/ 97 h 119"/>
                <a:gd name="T24" fmla="*/ 70 w 96"/>
                <a:gd name="T25" fmla="*/ 97 h 119"/>
                <a:gd name="T26" fmla="*/ 69 w 96"/>
                <a:gd name="T27" fmla="*/ 94 h 119"/>
                <a:gd name="T28" fmla="*/ 68 w 96"/>
                <a:gd name="T29" fmla="*/ 92 h 119"/>
                <a:gd name="T30" fmla="*/ 64 w 96"/>
                <a:gd name="T31" fmla="*/ 91 h 119"/>
                <a:gd name="T32" fmla="*/ 62 w 96"/>
                <a:gd name="T33" fmla="*/ 91 h 119"/>
                <a:gd name="T34" fmla="*/ 62 w 96"/>
                <a:gd name="T35" fmla="*/ 91 h 119"/>
                <a:gd name="T36" fmla="*/ 47 w 96"/>
                <a:gd name="T37" fmla="*/ 91 h 119"/>
                <a:gd name="T38" fmla="*/ 33 w 96"/>
                <a:gd name="T39" fmla="*/ 91 h 119"/>
                <a:gd name="T40" fmla="*/ 33 w 96"/>
                <a:gd name="T41" fmla="*/ 91 h 119"/>
                <a:gd name="T42" fmla="*/ 30 w 96"/>
                <a:gd name="T43" fmla="*/ 92 h 119"/>
                <a:gd name="T44" fmla="*/ 26 w 96"/>
                <a:gd name="T45" fmla="*/ 96 h 119"/>
                <a:gd name="T46" fmla="*/ 26 w 96"/>
                <a:gd name="T47" fmla="*/ 96 h 119"/>
                <a:gd name="T48" fmla="*/ 22 w 96"/>
                <a:gd name="T49" fmla="*/ 103 h 119"/>
                <a:gd name="T50" fmla="*/ 20 w 96"/>
                <a:gd name="T51" fmla="*/ 111 h 119"/>
                <a:gd name="T52" fmla="*/ 20 w 96"/>
                <a:gd name="T53" fmla="*/ 111 h 119"/>
                <a:gd name="T54" fmla="*/ 18 w 96"/>
                <a:gd name="T55" fmla="*/ 116 h 119"/>
                <a:gd name="T56" fmla="*/ 14 w 96"/>
                <a:gd name="T57" fmla="*/ 118 h 119"/>
                <a:gd name="T58" fmla="*/ 10 w 96"/>
                <a:gd name="T59" fmla="*/ 119 h 119"/>
                <a:gd name="T60" fmla="*/ 7 w 96"/>
                <a:gd name="T61" fmla="*/ 118 h 119"/>
                <a:gd name="T62" fmla="*/ 7 w 96"/>
                <a:gd name="T63" fmla="*/ 118 h 119"/>
                <a:gd name="T64" fmla="*/ 3 w 96"/>
                <a:gd name="T65" fmla="*/ 116 h 119"/>
                <a:gd name="T66" fmla="*/ 0 w 96"/>
                <a:gd name="T67" fmla="*/ 112 h 119"/>
                <a:gd name="T68" fmla="*/ 0 w 96"/>
                <a:gd name="T69" fmla="*/ 108 h 119"/>
                <a:gd name="T70" fmla="*/ 0 w 96"/>
                <a:gd name="T71" fmla="*/ 105 h 119"/>
                <a:gd name="T72" fmla="*/ 0 w 96"/>
                <a:gd name="T73" fmla="*/ 105 h 119"/>
                <a:gd name="T74" fmla="*/ 13 w 96"/>
                <a:gd name="T75" fmla="*/ 72 h 119"/>
                <a:gd name="T76" fmla="*/ 13 w 96"/>
                <a:gd name="T77" fmla="*/ 72 h 119"/>
                <a:gd name="T78" fmla="*/ 36 w 96"/>
                <a:gd name="T79" fmla="*/ 9 h 119"/>
                <a:gd name="T80" fmla="*/ 36 w 96"/>
                <a:gd name="T81" fmla="*/ 9 h 119"/>
                <a:gd name="T82" fmla="*/ 38 w 96"/>
                <a:gd name="T83" fmla="*/ 6 h 119"/>
                <a:gd name="T84" fmla="*/ 40 w 96"/>
                <a:gd name="T85" fmla="*/ 2 h 119"/>
                <a:gd name="T86" fmla="*/ 42 w 96"/>
                <a:gd name="T87" fmla="*/ 0 h 119"/>
                <a:gd name="T88" fmla="*/ 47 w 96"/>
                <a:gd name="T89" fmla="*/ 0 h 119"/>
                <a:gd name="T90" fmla="*/ 47 w 96"/>
                <a:gd name="T91" fmla="*/ 0 h 119"/>
                <a:gd name="T92" fmla="*/ 53 w 96"/>
                <a:gd name="T93" fmla="*/ 2 h 119"/>
                <a:gd name="T94" fmla="*/ 56 w 96"/>
                <a:gd name="T95" fmla="*/ 3 h 119"/>
                <a:gd name="T96" fmla="*/ 57 w 96"/>
                <a:gd name="T97" fmla="*/ 6 h 119"/>
                <a:gd name="T98" fmla="*/ 57 w 96"/>
                <a:gd name="T99" fmla="*/ 6 h 119"/>
                <a:gd name="T100" fmla="*/ 95 w 96"/>
                <a:gd name="T101" fmla="*/ 105 h 119"/>
                <a:gd name="T102" fmla="*/ 95 w 96"/>
                <a:gd name="T103" fmla="*/ 105 h 119"/>
                <a:gd name="T104" fmla="*/ 96 w 96"/>
                <a:gd name="T105" fmla="*/ 111 h 119"/>
                <a:gd name="T106" fmla="*/ 96 w 96"/>
                <a:gd name="T107" fmla="*/ 111 h 119"/>
                <a:gd name="T108" fmla="*/ 36 w 96"/>
                <a:gd name="T109" fmla="*/ 70 h 119"/>
                <a:gd name="T110" fmla="*/ 36 w 96"/>
                <a:gd name="T111" fmla="*/ 70 h 119"/>
                <a:gd name="T112" fmla="*/ 60 w 96"/>
                <a:gd name="T113" fmla="*/ 70 h 119"/>
                <a:gd name="T114" fmla="*/ 60 w 96"/>
                <a:gd name="T115" fmla="*/ 70 h 119"/>
                <a:gd name="T116" fmla="*/ 48 w 96"/>
                <a:gd name="T117" fmla="*/ 37 h 119"/>
                <a:gd name="T118" fmla="*/ 48 w 96"/>
                <a:gd name="T119" fmla="*/ 37 h 119"/>
                <a:gd name="T120" fmla="*/ 36 w 96"/>
                <a:gd name="T121" fmla="*/ 70 h 119"/>
                <a:gd name="T122" fmla="*/ 36 w 96"/>
                <a:gd name="T123" fmla="*/ 7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 h="119">
                  <a:moveTo>
                    <a:pt x="96" y="111"/>
                  </a:moveTo>
                  <a:lnTo>
                    <a:pt x="96" y="111"/>
                  </a:lnTo>
                  <a:lnTo>
                    <a:pt x="92" y="116"/>
                  </a:lnTo>
                  <a:lnTo>
                    <a:pt x="90" y="117"/>
                  </a:lnTo>
                  <a:lnTo>
                    <a:pt x="87" y="118"/>
                  </a:lnTo>
                  <a:lnTo>
                    <a:pt x="87" y="118"/>
                  </a:lnTo>
                  <a:lnTo>
                    <a:pt x="85" y="118"/>
                  </a:lnTo>
                  <a:lnTo>
                    <a:pt x="82" y="117"/>
                  </a:lnTo>
                  <a:lnTo>
                    <a:pt x="78" y="113"/>
                  </a:lnTo>
                  <a:lnTo>
                    <a:pt x="78" y="113"/>
                  </a:lnTo>
                  <a:lnTo>
                    <a:pt x="73" y="106"/>
                  </a:lnTo>
                  <a:lnTo>
                    <a:pt x="70" y="97"/>
                  </a:lnTo>
                  <a:lnTo>
                    <a:pt x="70" y="97"/>
                  </a:lnTo>
                  <a:lnTo>
                    <a:pt x="69" y="94"/>
                  </a:lnTo>
                  <a:lnTo>
                    <a:pt x="68" y="92"/>
                  </a:lnTo>
                  <a:lnTo>
                    <a:pt x="64" y="91"/>
                  </a:lnTo>
                  <a:lnTo>
                    <a:pt x="62" y="91"/>
                  </a:lnTo>
                  <a:lnTo>
                    <a:pt x="62" y="91"/>
                  </a:lnTo>
                  <a:lnTo>
                    <a:pt x="47" y="91"/>
                  </a:lnTo>
                  <a:lnTo>
                    <a:pt x="33" y="91"/>
                  </a:lnTo>
                  <a:lnTo>
                    <a:pt x="33" y="91"/>
                  </a:lnTo>
                  <a:lnTo>
                    <a:pt x="30" y="92"/>
                  </a:lnTo>
                  <a:lnTo>
                    <a:pt x="26" y="96"/>
                  </a:lnTo>
                  <a:lnTo>
                    <a:pt x="26" y="96"/>
                  </a:lnTo>
                  <a:lnTo>
                    <a:pt x="22" y="103"/>
                  </a:lnTo>
                  <a:lnTo>
                    <a:pt x="20" y="111"/>
                  </a:lnTo>
                  <a:lnTo>
                    <a:pt x="20" y="111"/>
                  </a:lnTo>
                  <a:lnTo>
                    <a:pt x="18" y="116"/>
                  </a:lnTo>
                  <a:lnTo>
                    <a:pt x="14" y="118"/>
                  </a:lnTo>
                  <a:lnTo>
                    <a:pt x="10" y="119"/>
                  </a:lnTo>
                  <a:lnTo>
                    <a:pt x="7" y="118"/>
                  </a:lnTo>
                  <a:lnTo>
                    <a:pt x="7" y="118"/>
                  </a:lnTo>
                  <a:lnTo>
                    <a:pt x="3" y="116"/>
                  </a:lnTo>
                  <a:lnTo>
                    <a:pt x="0" y="112"/>
                  </a:lnTo>
                  <a:lnTo>
                    <a:pt x="0" y="108"/>
                  </a:lnTo>
                  <a:lnTo>
                    <a:pt x="0" y="105"/>
                  </a:lnTo>
                  <a:lnTo>
                    <a:pt x="0" y="105"/>
                  </a:lnTo>
                  <a:lnTo>
                    <a:pt x="13" y="72"/>
                  </a:lnTo>
                  <a:lnTo>
                    <a:pt x="13" y="72"/>
                  </a:lnTo>
                  <a:lnTo>
                    <a:pt x="36" y="9"/>
                  </a:lnTo>
                  <a:lnTo>
                    <a:pt x="36" y="9"/>
                  </a:lnTo>
                  <a:lnTo>
                    <a:pt x="38" y="6"/>
                  </a:lnTo>
                  <a:lnTo>
                    <a:pt x="40" y="2"/>
                  </a:lnTo>
                  <a:lnTo>
                    <a:pt x="42" y="0"/>
                  </a:lnTo>
                  <a:lnTo>
                    <a:pt x="47" y="0"/>
                  </a:lnTo>
                  <a:lnTo>
                    <a:pt x="47" y="0"/>
                  </a:lnTo>
                  <a:lnTo>
                    <a:pt x="53" y="2"/>
                  </a:lnTo>
                  <a:lnTo>
                    <a:pt x="56" y="3"/>
                  </a:lnTo>
                  <a:lnTo>
                    <a:pt x="57" y="6"/>
                  </a:lnTo>
                  <a:lnTo>
                    <a:pt x="57" y="6"/>
                  </a:lnTo>
                  <a:lnTo>
                    <a:pt x="95" y="105"/>
                  </a:lnTo>
                  <a:lnTo>
                    <a:pt x="95" y="105"/>
                  </a:lnTo>
                  <a:lnTo>
                    <a:pt x="96" y="111"/>
                  </a:lnTo>
                  <a:lnTo>
                    <a:pt x="96" y="111"/>
                  </a:lnTo>
                  <a:close/>
                  <a:moveTo>
                    <a:pt x="36" y="70"/>
                  </a:moveTo>
                  <a:lnTo>
                    <a:pt x="36" y="70"/>
                  </a:lnTo>
                  <a:lnTo>
                    <a:pt x="60" y="70"/>
                  </a:lnTo>
                  <a:lnTo>
                    <a:pt x="60" y="70"/>
                  </a:lnTo>
                  <a:lnTo>
                    <a:pt x="48" y="37"/>
                  </a:lnTo>
                  <a:lnTo>
                    <a:pt x="48" y="37"/>
                  </a:lnTo>
                  <a:lnTo>
                    <a:pt x="36" y="70"/>
                  </a:lnTo>
                  <a:lnTo>
                    <a:pt x="36" y="7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83">
              <a:extLst>
                <a:ext uri="{FF2B5EF4-FFF2-40B4-BE49-F238E27FC236}">
                  <a16:creationId xmlns:a16="http://schemas.microsoft.com/office/drawing/2014/main" id="{158F1BA5-0ED1-4F16-8026-377C4ED5EA81}"/>
                </a:ext>
              </a:extLst>
            </p:cNvPr>
            <p:cNvSpPr>
              <a:spLocks/>
            </p:cNvSpPr>
            <p:nvPr userDrawn="1"/>
          </p:nvSpPr>
          <p:spPr bwMode="auto">
            <a:xfrm>
              <a:off x="-2547937" y="5661025"/>
              <a:ext cx="38100" cy="52388"/>
            </a:xfrm>
            <a:custGeom>
              <a:avLst/>
              <a:gdLst>
                <a:gd name="T0" fmla="*/ 0 w 24"/>
                <a:gd name="T1" fmla="*/ 33 h 33"/>
                <a:gd name="T2" fmla="*/ 0 w 24"/>
                <a:gd name="T3" fmla="*/ 33 h 33"/>
                <a:gd name="T4" fmla="*/ 12 w 24"/>
                <a:gd name="T5" fmla="*/ 0 h 33"/>
                <a:gd name="T6" fmla="*/ 12 w 24"/>
                <a:gd name="T7" fmla="*/ 0 h 33"/>
                <a:gd name="T8" fmla="*/ 24 w 24"/>
                <a:gd name="T9" fmla="*/ 33 h 33"/>
                <a:gd name="T10" fmla="*/ 24 w 24"/>
                <a:gd name="T11" fmla="*/ 33 h 33"/>
                <a:gd name="T12" fmla="*/ 0 w 24"/>
                <a:gd name="T13" fmla="*/ 33 h 33"/>
                <a:gd name="T14" fmla="*/ 0 w 24"/>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3">
                  <a:moveTo>
                    <a:pt x="0" y="33"/>
                  </a:moveTo>
                  <a:lnTo>
                    <a:pt x="0" y="33"/>
                  </a:lnTo>
                  <a:lnTo>
                    <a:pt x="12" y="0"/>
                  </a:lnTo>
                  <a:lnTo>
                    <a:pt x="12" y="0"/>
                  </a:lnTo>
                  <a:lnTo>
                    <a:pt x="24" y="33"/>
                  </a:lnTo>
                  <a:lnTo>
                    <a:pt x="24" y="33"/>
                  </a:lnTo>
                  <a:lnTo>
                    <a:pt x="0" y="33"/>
                  </a:lnTo>
                  <a:lnTo>
                    <a:pt x="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84">
              <a:extLst>
                <a:ext uri="{FF2B5EF4-FFF2-40B4-BE49-F238E27FC236}">
                  <a16:creationId xmlns:a16="http://schemas.microsoft.com/office/drawing/2014/main" id="{28096E8C-DF51-4C56-AAE0-61DC40460E42}"/>
                </a:ext>
              </a:extLst>
            </p:cNvPr>
            <p:cNvSpPr>
              <a:spLocks/>
            </p:cNvSpPr>
            <p:nvPr userDrawn="1"/>
          </p:nvSpPr>
          <p:spPr bwMode="auto">
            <a:xfrm>
              <a:off x="-2222500" y="5507038"/>
              <a:ext cx="31750" cy="25400"/>
            </a:xfrm>
            <a:custGeom>
              <a:avLst/>
              <a:gdLst>
                <a:gd name="T0" fmla="*/ 2 w 20"/>
                <a:gd name="T1" fmla="*/ 0 h 16"/>
                <a:gd name="T2" fmla="*/ 2 w 20"/>
                <a:gd name="T3" fmla="*/ 0 h 16"/>
                <a:gd name="T4" fmla="*/ 9 w 20"/>
                <a:gd name="T5" fmla="*/ 0 h 16"/>
                <a:gd name="T6" fmla="*/ 15 w 20"/>
                <a:gd name="T7" fmla="*/ 0 h 16"/>
                <a:gd name="T8" fmla="*/ 17 w 20"/>
                <a:gd name="T9" fmla="*/ 2 h 16"/>
                <a:gd name="T10" fmla="*/ 20 w 20"/>
                <a:gd name="T11" fmla="*/ 7 h 16"/>
                <a:gd name="T12" fmla="*/ 20 w 20"/>
                <a:gd name="T13" fmla="*/ 7 h 16"/>
                <a:gd name="T14" fmla="*/ 19 w 20"/>
                <a:gd name="T15" fmla="*/ 11 h 16"/>
                <a:gd name="T16" fmla="*/ 16 w 20"/>
                <a:gd name="T17" fmla="*/ 13 h 16"/>
                <a:gd name="T18" fmla="*/ 13 w 20"/>
                <a:gd name="T19" fmla="*/ 16 h 16"/>
                <a:gd name="T20" fmla="*/ 6 w 20"/>
                <a:gd name="T21" fmla="*/ 16 h 16"/>
                <a:gd name="T22" fmla="*/ 6 w 20"/>
                <a:gd name="T23" fmla="*/ 16 h 16"/>
                <a:gd name="T24" fmla="*/ 3 w 20"/>
                <a:gd name="T25" fmla="*/ 16 h 16"/>
                <a:gd name="T26" fmla="*/ 2 w 20"/>
                <a:gd name="T27" fmla="*/ 16 h 16"/>
                <a:gd name="T28" fmla="*/ 2 w 20"/>
                <a:gd name="T29" fmla="*/ 14 h 16"/>
                <a:gd name="T30" fmla="*/ 0 w 20"/>
                <a:gd name="T31" fmla="*/ 9 h 16"/>
                <a:gd name="T32" fmla="*/ 2 w 20"/>
                <a:gd name="T33" fmla="*/ 0 h 16"/>
                <a:gd name="T34" fmla="*/ 2 w 20"/>
                <a:gd name="T3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16">
                  <a:moveTo>
                    <a:pt x="2" y="0"/>
                  </a:moveTo>
                  <a:lnTo>
                    <a:pt x="2" y="0"/>
                  </a:lnTo>
                  <a:lnTo>
                    <a:pt x="9" y="0"/>
                  </a:lnTo>
                  <a:lnTo>
                    <a:pt x="15" y="0"/>
                  </a:lnTo>
                  <a:lnTo>
                    <a:pt x="17" y="2"/>
                  </a:lnTo>
                  <a:lnTo>
                    <a:pt x="20" y="7"/>
                  </a:lnTo>
                  <a:lnTo>
                    <a:pt x="20" y="7"/>
                  </a:lnTo>
                  <a:lnTo>
                    <a:pt x="19" y="11"/>
                  </a:lnTo>
                  <a:lnTo>
                    <a:pt x="16" y="13"/>
                  </a:lnTo>
                  <a:lnTo>
                    <a:pt x="13" y="16"/>
                  </a:lnTo>
                  <a:lnTo>
                    <a:pt x="6" y="16"/>
                  </a:lnTo>
                  <a:lnTo>
                    <a:pt x="6" y="16"/>
                  </a:lnTo>
                  <a:lnTo>
                    <a:pt x="3" y="16"/>
                  </a:lnTo>
                  <a:lnTo>
                    <a:pt x="2" y="16"/>
                  </a:lnTo>
                  <a:lnTo>
                    <a:pt x="2" y="14"/>
                  </a:lnTo>
                  <a:lnTo>
                    <a:pt x="0" y="9"/>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85">
              <a:extLst>
                <a:ext uri="{FF2B5EF4-FFF2-40B4-BE49-F238E27FC236}">
                  <a16:creationId xmlns:a16="http://schemas.microsoft.com/office/drawing/2014/main" id="{F4C94406-C9D7-4929-B1BC-82B23595A22D}"/>
                </a:ext>
              </a:extLst>
            </p:cNvPr>
            <p:cNvSpPr>
              <a:spLocks/>
            </p:cNvSpPr>
            <p:nvPr userDrawn="1"/>
          </p:nvSpPr>
          <p:spPr bwMode="auto">
            <a:xfrm>
              <a:off x="-2544762" y="6197600"/>
              <a:ext cx="31750" cy="133350"/>
            </a:xfrm>
            <a:custGeom>
              <a:avLst/>
              <a:gdLst>
                <a:gd name="T0" fmla="*/ 20 w 20"/>
                <a:gd name="T1" fmla="*/ 0 h 84"/>
                <a:gd name="T2" fmla="*/ 20 w 20"/>
                <a:gd name="T3" fmla="*/ 0 h 84"/>
                <a:gd name="T4" fmla="*/ 20 w 20"/>
                <a:gd name="T5" fmla="*/ 84 h 84"/>
                <a:gd name="T6" fmla="*/ 20 w 20"/>
                <a:gd name="T7" fmla="*/ 84 h 84"/>
                <a:gd name="T8" fmla="*/ 0 w 20"/>
                <a:gd name="T9" fmla="*/ 84 h 84"/>
                <a:gd name="T10" fmla="*/ 0 w 20"/>
                <a:gd name="T11" fmla="*/ 84 h 84"/>
                <a:gd name="T12" fmla="*/ 0 w 20"/>
                <a:gd name="T13" fmla="*/ 0 h 84"/>
                <a:gd name="T14" fmla="*/ 0 w 20"/>
                <a:gd name="T15" fmla="*/ 0 h 84"/>
                <a:gd name="T16" fmla="*/ 20 w 20"/>
                <a:gd name="T17" fmla="*/ 0 h 84"/>
                <a:gd name="T18" fmla="*/ 20 w 20"/>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84">
                  <a:moveTo>
                    <a:pt x="20" y="0"/>
                  </a:moveTo>
                  <a:lnTo>
                    <a:pt x="20" y="0"/>
                  </a:lnTo>
                  <a:lnTo>
                    <a:pt x="20" y="84"/>
                  </a:lnTo>
                  <a:lnTo>
                    <a:pt x="20" y="84"/>
                  </a:lnTo>
                  <a:lnTo>
                    <a:pt x="0" y="84"/>
                  </a:lnTo>
                  <a:lnTo>
                    <a:pt x="0" y="84"/>
                  </a:lnTo>
                  <a:lnTo>
                    <a:pt x="0" y="0"/>
                  </a:lnTo>
                  <a:lnTo>
                    <a:pt x="0" y="0"/>
                  </a:lnTo>
                  <a:lnTo>
                    <a:pt x="20" y="0"/>
                  </a:lnTo>
                  <a:lnTo>
                    <a:pt x="20" y="0"/>
                  </a:lnTo>
                  <a:close/>
                </a:path>
              </a:pathLst>
            </a:custGeom>
            <a:solidFill>
              <a:srgbClr val="5567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86">
              <a:extLst>
                <a:ext uri="{FF2B5EF4-FFF2-40B4-BE49-F238E27FC236}">
                  <a16:creationId xmlns:a16="http://schemas.microsoft.com/office/drawing/2014/main" id="{E1F83C84-DA57-4CD8-B1B6-3CEC4D797B63}"/>
                </a:ext>
              </a:extLst>
            </p:cNvPr>
            <p:cNvSpPr>
              <a:spLocks/>
            </p:cNvSpPr>
            <p:nvPr userDrawn="1"/>
          </p:nvSpPr>
          <p:spPr bwMode="auto">
            <a:xfrm>
              <a:off x="-1692275" y="5918200"/>
              <a:ext cx="341313" cy="339725"/>
            </a:xfrm>
            <a:custGeom>
              <a:avLst/>
              <a:gdLst>
                <a:gd name="T0" fmla="*/ 215 w 215"/>
                <a:gd name="T1" fmla="*/ 107 h 214"/>
                <a:gd name="T2" fmla="*/ 213 w 215"/>
                <a:gd name="T3" fmla="*/ 128 h 214"/>
                <a:gd name="T4" fmla="*/ 207 w 215"/>
                <a:gd name="T5" fmla="*/ 149 h 214"/>
                <a:gd name="T6" fmla="*/ 197 w 215"/>
                <a:gd name="T7" fmla="*/ 167 h 214"/>
                <a:gd name="T8" fmla="*/ 184 w 215"/>
                <a:gd name="T9" fmla="*/ 183 h 214"/>
                <a:gd name="T10" fmla="*/ 168 w 215"/>
                <a:gd name="T11" fmla="*/ 195 h 214"/>
                <a:gd name="T12" fmla="*/ 149 w 215"/>
                <a:gd name="T13" fmla="*/ 206 h 214"/>
                <a:gd name="T14" fmla="*/ 130 w 215"/>
                <a:gd name="T15" fmla="*/ 212 h 214"/>
                <a:gd name="T16" fmla="*/ 108 w 215"/>
                <a:gd name="T17" fmla="*/ 214 h 214"/>
                <a:gd name="T18" fmla="*/ 97 w 215"/>
                <a:gd name="T19" fmla="*/ 214 h 214"/>
                <a:gd name="T20" fmla="*/ 76 w 215"/>
                <a:gd name="T21" fmla="*/ 210 h 214"/>
                <a:gd name="T22" fmla="*/ 56 w 215"/>
                <a:gd name="T23" fmla="*/ 201 h 214"/>
                <a:gd name="T24" fmla="*/ 39 w 215"/>
                <a:gd name="T25" fmla="*/ 189 h 214"/>
                <a:gd name="T26" fmla="*/ 26 w 215"/>
                <a:gd name="T27" fmla="*/ 176 h 214"/>
                <a:gd name="T28" fmla="*/ 14 w 215"/>
                <a:gd name="T29" fmla="*/ 159 h 214"/>
                <a:gd name="T30" fmla="*/ 5 w 215"/>
                <a:gd name="T31" fmla="*/ 139 h 214"/>
                <a:gd name="T32" fmla="*/ 1 w 215"/>
                <a:gd name="T33" fmla="*/ 118 h 214"/>
                <a:gd name="T34" fmla="*/ 0 w 215"/>
                <a:gd name="T35" fmla="*/ 107 h 214"/>
                <a:gd name="T36" fmla="*/ 3 w 215"/>
                <a:gd name="T37" fmla="*/ 85 h 214"/>
                <a:gd name="T38" fmla="*/ 9 w 215"/>
                <a:gd name="T39" fmla="*/ 66 h 214"/>
                <a:gd name="T40" fmla="*/ 18 w 215"/>
                <a:gd name="T41" fmla="*/ 47 h 214"/>
                <a:gd name="T42" fmla="*/ 32 w 215"/>
                <a:gd name="T43" fmla="*/ 32 h 214"/>
                <a:gd name="T44" fmla="*/ 48 w 215"/>
                <a:gd name="T45" fmla="*/ 18 h 214"/>
                <a:gd name="T46" fmla="*/ 66 w 215"/>
                <a:gd name="T47" fmla="*/ 8 h 214"/>
                <a:gd name="T48" fmla="*/ 87 w 215"/>
                <a:gd name="T49" fmla="*/ 2 h 214"/>
                <a:gd name="T50" fmla="*/ 108 w 215"/>
                <a:gd name="T51" fmla="*/ 0 h 214"/>
                <a:gd name="T52" fmla="*/ 119 w 215"/>
                <a:gd name="T53" fmla="*/ 0 h 214"/>
                <a:gd name="T54" fmla="*/ 140 w 215"/>
                <a:gd name="T55" fmla="*/ 5 h 214"/>
                <a:gd name="T56" fmla="*/ 159 w 215"/>
                <a:gd name="T57" fmla="*/ 13 h 214"/>
                <a:gd name="T58" fmla="*/ 176 w 215"/>
                <a:gd name="T59" fmla="*/ 24 h 214"/>
                <a:gd name="T60" fmla="*/ 191 w 215"/>
                <a:gd name="T61" fmla="*/ 39 h 214"/>
                <a:gd name="T62" fmla="*/ 202 w 215"/>
                <a:gd name="T63" fmla="*/ 56 h 214"/>
                <a:gd name="T64" fmla="*/ 210 w 215"/>
                <a:gd name="T65" fmla="*/ 76 h 214"/>
                <a:gd name="T66" fmla="*/ 215 w 215"/>
                <a:gd name="T67" fmla="*/ 96 h 214"/>
                <a:gd name="T68" fmla="*/ 215 w 215"/>
                <a:gd name="T69"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214">
                  <a:moveTo>
                    <a:pt x="215" y="107"/>
                  </a:moveTo>
                  <a:lnTo>
                    <a:pt x="215" y="107"/>
                  </a:lnTo>
                  <a:lnTo>
                    <a:pt x="215" y="118"/>
                  </a:lnTo>
                  <a:lnTo>
                    <a:pt x="213" y="128"/>
                  </a:lnTo>
                  <a:lnTo>
                    <a:pt x="210" y="139"/>
                  </a:lnTo>
                  <a:lnTo>
                    <a:pt x="207" y="149"/>
                  </a:lnTo>
                  <a:lnTo>
                    <a:pt x="202" y="159"/>
                  </a:lnTo>
                  <a:lnTo>
                    <a:pt x="197" y="167"/>
                  </a:lnTo>
                  <a:lnTo>
                    <a:pt x="191" y="176"/>
                  </a:lnTo>
                  <a:lnTo>
                    <a:pt x="184" y="183"/>
                  </a:lnTo>
                  <a:lnTo>
                    <a:pt x="176" y="189"/>
                  </a:lnTo>
                  <a:lnTo>
                    <a:pt x="168" y="195"/>
                  </a:lnTo>
                  <a:lnTo>
                    <a:pt x="159" y="201"/>
                  </a:lnTo>
                  <a:lnTo>
                    <a:pt x="149" y="206"/>
                  </a:lnTo>
                  <a:lnTo>
                    <a:pt x="140" y="210"/>
                  </a:lnTo>
                  <a:lnTo>
                    <a:pt x="130" y="212"/>
                  </a:lnTo>
                  <a:lnTo>
                    <a:pt x="119" y="214"/>
                  </a:lnTo>
                  <a:lnTo>
                    <a:pt x="108" y="214"/>
                  </a:lnTo>
                  <a:lnTo>
                    <a:pt x="108" y="214"/>
                  </a:lnTo>
                  <a:lnTo>
                    <a:pt x="97" y="214"/>
                  </a:lnTo>
                  <a:lnTo>
                    <a:pt x="87" y="212"/>
                  </a:lnTo>
                  <a:lnTo>
                    <a:pt x="76" y="210"/>
                  </a:lnTo>
                  <a:lnTo>
                    <a:pt x="66" y="206"/>
                  </a:lnTo>
                  <a:lnTo>
                    <a:pt x="56" y="201"/>
                  </a:lnTo>
                  <a:lnTo>
                    <a:pt x="48" y="195"/>
                  </a:lnTo>
                  <a:lnTo>
                    <a:pt x="39" y="189"/>
                  </a:lnTo>
                  <a:lnTo>
                    <a:pt x="32" y="183"/>
                  </a:lnTo>
                  <a:lnTo>
                    <a:pt x="26" y="176"/>
                  </a:lnTo>
                  <a:lnTo>
                    <a:pt x="18" y="167"/>
                  </a:lnTo>
                  <a:lnTo>
                    <a:pt x="14" y="159"/>
                  </a:lnTo>
                  <a:lnTo>
                    <a:pt x="9" y="149"/>
                  </a:lnTo>
                  <a:lnTo>
                    <a:pt x="5" y="139"/>
                  </a:lnTo>
                  <a:lnTo>
                    <a:pt x="3" y="128"/>
                  </a:lnTo>
                  <a:lnTo>
                    <a:pt x="1" y="118"/>
                  </a:lnTo>
                  <a:lnTo>
                    <a:pt x="0" y="107"/>
                  </a:lnTo>
                  <a:lnTo>
                    <a:pt x="0" y="107"/>
                  </a:lnTo>
                  <a:lnTo>
                    <a:pt x="1" y="96"/>
                  </a:lnTo>
                  <a:lnTo>
                    <a:pt x="3" y="85"/>
                  </a:lnTo>
                  <a:lnTo>
                    <a:pt x="5" y="76"/>
                  </a:lnTo>
                  <a:lnTo>
                    <a:pt x="9" y="66"/>
                  </a:lnTo>
                  <a:lnTo>
                    <a:pt x="14" y="56"/>
                  </a:lnTo>
                  <a:lnTo>
                    <a:pt x="18" y="47"/>
                  </a:lnTo>
                  <a:lnTo>
                    <a:pt x="26" y="39"/>
                  </a:lnTo>
                  <a:lnTo>
                    <a:pt x="32" y="32"/>
                  </a:lnTo>
                  <a:lnTo>
                    <a:pt x="39" y="24"/>
                  </a:lnTo>
                  <a:lnTo>
                    <a:pt x="48" y="18"/>
                  </a:lnTo>
                  <a:lnTo>
                    <a:pt x="56" y="13"/>
                  </a:lnTo>
                  <a:lnTo>
                    <a:pt x="66" y="8"/>
                  </a:lnTo>
                  <a:lnTo>
                    <a:pt x="76" y="5"/>
                  </a:lnTo>
                  <a:lnTo>
                    <a:pt x="87" y="2"/>
                  </a:lnTo>
                  <a:lnTo>
                    <a:pt x="97" y="0"/>
                  </a:lnTo>
                  <a:lnTo>
                    <a:pt x="108" y="0"/>
                  </a:lnTo>
                  <a:lnTo>
                    <a:pt x="108" y="0"/>
                  </a:lnTo>
                  <a:lnTo>
                    <a:pt x="119" y="0"/>
                  </a:lnTo>
                  <a:lnTo>
                    <a:pt x="130" y="2"/>
                  </a:lnTo>
                  <a:lnTo>
                    <a:pt x="140" y="5"/>
                  </a:lnTo>
                  <a:lnTo>
                    <a:pt x="149" y="8"/>
                  </a:lnTo>
                  <a:lnTo>
                    <a:pt x="159" y="13"/>
                  </a:lnTo>
                  <a:lnTo>
                    <a:pt x="168" y="18"/>
                  </a:lnTo>
                  <a:lnTo>
                    <a:pt x="176" y="24"/>
                  </a:lnTo>
                  <a:lnTo>
                    <a:pt x="184" y="32"/>
                  </a:lnTo>
                  <a:lnTo>
                    <a:pt x="191" y="39"/>
                  </a:lnTo>
                  <a:lnTo>
                    <a:pt x="197" y="47"/>
                  </a:lnTo>
                  <a:lnTo>
                    <a:pt x="202" y="56"/>
                  </a:lnTo>
                  <a:lnTo>
                    <a:pt x="207" y="66"/>
                  </a:lnTo>
                  <a:lnTo>
                    <a:pt x="210" y="76"/>
                  </a:lnTo>
                  <a:lnTo>
                    <a:pt x="213" y="85"/>
                  </a:lnTo>
                  <a:lnTo>
                    <a:pt x="215" y="96"/>
                  </a:lnTo>
                  <a:lnTo>
                    <a:pt x="215" y="107"/>
                  </a:lnTo>
                  <a:lnTo>
                    <a:pt x="215" y="107"/>
                  </a:lnTo>
                  <a:close/>
                </a:path>
              </a:pathLst>
            </a:custGeom>
            <a:solidFill>
              <a:srgbClr val="DCF1EC"/>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87">
              <a:extLst>
                <a:ext uri="{FF2B5EF4-FFF2-40B4-BE49-F238E27FC236}">
                  <a16:creationId xmlns:a16="http://schemas.microsoft.com/office/drawing/2014/main" id="{17AA3A10-7070-4299-8F45-B7736664B111}"/>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 name="T114" fmla="*/ 0 w 137"/>
                <a:gd name="T115" fmla="*/ 3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lnTo>
                    <a:pt x="0" y="3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88">
              <a:extLst>
                <a:ext uri="{FF2B5EF4-FFF2-40B4-BE49-F238E27FC236}">
                  <a16:creationId xmlns:a16="http://schemas.microsoft.com/office/drawing/2014/main" id="{3C1347D1-E8D9-470E-BD73-38B336602D25}"/>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89">
              <a:extLst>
                <a:ext uri="{FF2B5EF4-FFF2-40B4-BE49-F238E27FC236}">
                  <a16:creationId xmlns:a16="http://schemas.microsoft.com/office/drawing/2014/main" id="{DE630064-3DB9-4CA1-8157-245BB42EAF23}"/>
                </a:ext>
              </a:extLst>
            </p:cNvPr>
            <p:cNvSpPr>
              <a:spLocks/>
            </p:cNvSpPr>
            <p:nvPr userDrawn="1"/>
          </p:nvSpPr>
          <p:spPr bwMode="auto">
            <a:xfrm>
              <a:off x="-1687512" y="5926138"/>
              <a:ext cx="336550" cy="336550"/>
            </a:xfrm>
            <a:custGeom>
              <a:avLst/>
              <a:gdLst>
                <a:gd name="T0" fmla="*/ 47 w 212"/>
                <a:gd name="T1" fmla="*/ 16 h 212"/>
                <a:gd name="T2" fmla="*/ 67 w 212"/>
                <a:gd name="T3" fmla="*/ 6 h 212"/>
                <a:gd name="T4" fmla="*/ 88 w 212"/>
                <a:gd name="T5" fmla="*/ 1 h 212"/>
                <a:gd name="T6" fmla="*/ 107 w 212"/>
                <a:gd name="T7" fmla="*/ 0 h 212"/>
                <a:gd name="T8" fmla="*/ 128 w 212"/>
                <a:gd name="T9" fmla="*/ 2 h 212"/>
                <a:gd name="T10" fmla="*/ 148 w 212"/>
                <a:gd name="T11" fmla="*/ 8 h 212"/>
                <a:gd name="T12" fmla="*/ 166 w 212"/>
                <a:gd name="T13" fmla="*/ 18 h 212"/>
                <a:gd name="T14" fmla="*/ 182 w 212"/>
                <a:gd name="T15" fmla="*/ 31 h 212"/>
                <a:gd name="T16" fmla="*/ 195 w 212"/>
                <a:gd name="T17" fmla="*/ 47 h 212"/>
                <a:gd name="T18" fmla="*/ 200 w 212"/>
                <a:gd name="T19" fmla="*/ 57 h 212"/>
                <a:gd name="T20" fmla="*/ 207 w 212"/>
                <a:gd name="T21" fmla="*/ 77 h 212"/>
                <a:gd name="T22" fmla="*/ 211 w 212"/>
                <a:gd name="T23" fmla="*/ 97 h 212"/>
                <a:gd name="T24" fmla="*/ 211 w 212"/>
                <a:gd name="T25" fmla="*/ 118 h 212"/>
                <a:gd name="T26" fmla="*/ 206 w 212"/>
                <a:gd name="T27" fmla="*/ 138 h 212"/>
                <a:gd name="T28" fmla="*/ 199 w 212"/>
                <a:gd name="T29" fmla="*/ 156 h 212"/>
                <a:gd name="T30" fmla="*/ 187 w 212"/>
                <a:gd name="T31" fmla="*/ 173 h 212"/>
                <a:gd name="T32" fmla="*/ 172 w 212"/>
                <a:gd name="T33" fmla="*/ 188 h 212"/>
                <a:gd name="T34" fmla="*/ 163 w 212"/>
                <a:gd name="T35" fmla="*/ 195 h 212"/>
                <a:gd name="T36" fmla="*/ 144 w 212"/>
                <a:gd name="T37" fmla="*/ 205 h 212"/>
                <a:gd name="T38" fmla="*/ 124 w 212"/>
                <a:gd name="T39" fmla="*/ 210 h 212"/>
                <a:gd name="T40" fmla="*/ 104 w 212"/>
                <a:gd name="T41" fmla="*/ 212 h 212"/>
                <a:gd name="T42" fmla="*/ 83 w 212"/>
                <a:gd name="T43" fmla="*/ 210 h 212"/>
                <a:gd name="T44" fmla="*/ 63 w 212"/>
                <a:gd name="T45" fmla="*/ 204 h 212"/>
                <a:gd name="T46" fmla="*/ 46 w 212"/>
                <a:gd name="T47" fmla="*/ 193 h 212"/>
                <a:gd name="T48" fmla="*/ 29 w 212"/>
                <a:gd name="T49" fmla="*/ 181 h 212"/>
                <a:gd name="T50" fmla="*/ 15 w 212"/>
                <a:gd name="T51" fmla="*/ 163 h 212"/>
                <a:gd name="T52" fmla="*/ 11 w 212"/>
                <a:gd name="T53" fmla="*/ 154 h 212"/>
                <a:gd name="T54" fmla="*/ 3 w 212"/>
                <a:gd name="T55" fmla="*/ 134 h 212"/>
                <a:gd name="T56" fmla="*/ 0 w 212"/>
                <a:gd name="T57" fmla="*/ 113 h 212"/>
                <a:gd name="T58" fmla="*/ 0 w 212"/>
                <a:gd name="T59" fmla="*/ 93 h 212"/>
                <a:gd name="T60" fmla="*/ 4 w 212"/>
                <a:gd name="T61" fmla="*/ 73 h 212"/>
                <a:gd name="T62" fmla="*/ 12 w 212"/>
                <a:gd name="T63" fmla="*/ 55 h 212"/>
                <a:gd name="T64" fmla="*/ 24 w 212"/>
                <a:gd name="T65" fmla="*/ 38 h 212"/>
                <a:gd name="T66" fmla="*/ 39 w 212"/>
                <a:gd name="T67" fmla="*/ 23 h 212"/>
                <a:gd name="T68" fmla="*/ 47 w 212"/>
                <a:gd name="T69" fmla="*/ 1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2" h="212">
                  <a:moveTo>
                    <a:pt x="47" y="16"/>
                  </a:moveTo>
                  <a:lnTo>
                    <a:pt x="47" y="16"/>
                  </a:lnTo>
                  <a:lnTo>
                    <a:pt x="57" y="11"/>
                  </a:lnTo>
                  <a:lnTo>
                    <a:pt x="67" y="6"/>
                  </a:lnTo>
                  <a:lnTo>
                    <a:pt x="77" y="3"/>
                  </a:lnTo>
                  <a:lnTo>
                    <a:pt x="88" y="1"/>
                  </a:lnTo>
                  <a:lnTo>
                    <a:pt x="97" y="0"/>
                  </a:lnTo>
                  <a:lnTo>
                    <a:pt x="107" y="0"/>
                  </a:lnTo>
                  <a:lnTo>
                    <a:pt x="118" y="0"/>
                  </a:lnTo>
                  <a:lnTo>
                    <a:pt x="128" y="2"/>
                  </a:lnTo>
                  <a:lnTo>
                    <a:pt x="138" y="5"/>
                  </a:lnTo>
                  <a:lnTo>
                    <a:pt x="148" y="8"/>
                  </a:lnTo>
                  <a:lnTo>
                    <a:pt x="156" y="12"/>
                  </a:lnTo>
                  <a:lnTo>
                    <a:pt x="166" y="18"/>
                  </a:lnTo>
                  <a:lnTo>
                    <a:pt x="173" y="24"/>
                  </a:lnTo>
                  <a:lnTo>
                    <a:pt x="182" y="31"/>
                  </a:lnTo>
                  <a:lnTo>
                    <a:pt x="188" y="39"/>
                  </a:lnTo>
                  <a:lnTo>
                    <a:pt x="195" y="47"/>
                  </a:lnTo>
                  <a:lnTo>
                    <a:pt x="195" y="47"/>
                  </a:lnTo>
                  <a:lnTo>
                    <a:pt x="200" y="57"/>
                  </a:lnTo>
                  <a:lnTo>
                    <a:pt x="205" y="67"/>
                  </a:lnTo>
                  <a:lnTo>
                    <a:pt x="207" y="77"/>
                  </a:lnTo>
                  <a:lnTo>
                    <a:pt x="210" y="88"/>
                  </a:lnTo>
                  <a:lnTo>
                    <a:pt x="211" y="97"/>
                  </a:lnTo>
                  <a:lnTo>
                    <a:pt x="212" y="107"/>
                  </a:lnTo>
                  <a:lnTo>
                    <a:pt x="211" y="118"/>
                  </a:lnTo>
                  <a:lnTo>
                    <a:pt x="210" y="128"/>
                  </a:lnTo>
                  <a:lnTo>
                    <a:pt x="206" y="138"/>
                  </a:lnTo>
                  <a:lnTo>
                    <a:pt x="204" y="148"/>
                  </a:lnTo>
                  <a:lnTo>
                    <a:pt x="199" y="156"/>
                  </a:lnTo>
                  <a:lnTo>
                    <a:pt x="193" y="166"/>
                  </a:lnTo>
                  <a:lnTo>
                    <a:pt x="187" y="173"/>
                  </a:lnTo>
                  <a:lnTo>
                    <a:pt x="179" y="182"/>
                  </a:lnTo>
                  <a:lnTo>
                    <a:pt x="172" y="188"/>
                  </a:lnTo>
                  <a:lnTo>
                    <a:pt x="163" y="195"/>
                  </a:lnTo>
                  <a:lnTo>
                    <a:pt x="163" y="195"/>
                  </a:lnTo>
                  <a:lnTo>
                    <a:pt x="154" y="200"/>
                  </a:lnTo>
                  <a:lnTo>
                    <a:pt x="144" y="205"/>
                  </a:lnTo>
                  <a:lnTo>
                    <a:pt x="134" y="207"/>
                  </a:lnTo>
                  <a:lnTo>
                    <a:pt x="124" y="210"/>
                  </a:lnTo>
                  <a:lnTo>
                    <a:pt x="113" y="211"/>
                  </a:lnTo>
                  <a:lnTo>
                    <a:pt x="104" y="212"/>
                  </a:lnTo>
                  <a:lnTo>
                    <a:pt x="93" y="211"/>
                  </a:lnTo>
                  <a:lnTo>
                    <a:pt x="83" y="210"/>
                  </a:lnTo>
                  <a:lnTo>
                    <a:pt x="73" y="206"/>
                  </a:lnTo>
                  <a:lnTo>
                    <a:pt x="63" y="204"/>
                  </a:lnTo>
                  <a:lnTo>
                    <a:pt x="55" y="199"/>
                  </a:lnTo>
                  <a:lnTo>
                    <a:pt x="46" y="193"/>
                  </a:lnTo>
                  <a:lnTo>
                    <a:pt x="37" y="187"/>
                  </a:lnTo>
                  <a:lnTo>
                    <a:pt x="29" y="181"/>
                  </a:lnTo>
                  <a:lnTo>
                    <a:pt x="23" y="172"/>
                  </a:lnTo>
                  <a:lnTo>
                    <a:pt x="15" y="163"/>
                  </a:lnTo>
                  <a:lnTo>
                    <a:pt x="15" y="163"/>
                  </a:lnTo>
                  <a:lnTo>
                    <a:pt x="11" y="154"/>
                  </a:lnTo>
                  <a:lnTo>
                    <a:pt x="6" y="144"/>
                  </a:lnTo>
                  <a:lnTo>
                    <a:pt x="3" y="134"/>
                  </a:lnTo>
                  <a:lnTo>
                    <a:pt x="1" y="124"/>
                  </a:lnTo>
                  <a:lnTo>
                    <a:pt x="0" y="113"/>
                  </a:lnTo>
                  <a:lnTo>
                    <a:pt x="0" y="104"/>
                  </a:lnTo>
                  <a:lnTo>
                    <a:pt x="0" y="93"/>
                  </a:lnTo>
                  <a:lnTo>
                    <a:pt x="2" y="83"/>
                  </a:lnTo>
                  <a:lnTo>
                    <a:pt x="4" y="73"/>
                  </a:lnTo>
                  <a:lnTo>
                    <a:pt x="8" y="63"/>
                  </a:lnTo>
                  <a:lnTo>
                    <a:pt x="12" y="55"/>
                  </a:lnTo>
                  <a:lnTo>
                    <a:pt x="18" y="46"/>
                  </a:lnTo>
                  <a:lnTo>
                    <a:pt x="24" y="38"/>
                  </a:lnTo>
                  <a:lnTo>
                    <a:pt x="31" y="29"/>
                  </a:lnTo>
                  <a:lnTo>
                    <a:pt x="39" y="23"/>
                  </a:lnTo>
                  <a:lnTo>
                    <a:pt x="47" y="16"/>
                  </a:lnTo>
                  <a:lnTo>
                    <a:pt x="47" y="16"/>
                  </a:lnTo>
                  <a:close/>
                </a:path>
              </a:pathLst>
            </a:custGeom>
            <a:noFill/>
            <a:ln w="20638">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90">
              <a:extLst>
                <a:ext uri="{FF2B5EF4-FFF2-40B4-BE49-F238E27FC236}">
                  <a16:creationId xmlns:a16="http://schemas.microsoft.com/office/drawing/2014/main" id="{D737417D-408A-467A-8BF2-59ACD603EFDC}"/>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9 w 44"/>
                <a:gd name="T5" fmla="*/ 155 h 155"/>
                <a:gd name="T6" fmla="*/ 18 w 44"/>
                <a:gd name="T7" fmla="*/ 154 h 155"/>
                <a:gd name="T8" fmla="*/ 25 w 44"/>
                <a:gd name="T9" fmla="*/ 151 h 155"/>
                <a:gd name="T10" fmla="*/ 31 w 44"/>
                <a:gd name="T11" fmla="*/ 147 h 155"/>
                <a:gd name="T12" fmla="*/ 36 w 44"/>
                <a:gd name="T13" fmla="*/ 143 h 155"/>
                <a:gd name="T14" fmla="*/ 40 w 44"/>
                <a:gd name="T15" fmla="*/ 135 h 155"/>
                <a:gd name="T16" fmla="*/ 42 w 44"/>
                <a:gd name="T17" fmla="*/ 128 h 155"/>
                <a:gd name="T18" fmla="*/ 44 w 44"/>
                <a:gd name="T19" fmla="*/ 119 h 155"/>
                <a:gd name="T20" fmla="*/ 44 w 44"/>
                <a:gd name="T21" fmla="*/ 119 h 155"/>
                <a:gd name="T22" fmla="*/ 44 w 44"/>
                <a:gd name="T23" fmla="*/ 36 h 155"/>
                <a:gd name="T24" fmla="*/ 44 w 44"/>
                <a:gd name="T25" fmla="*/ 36 h 155"/>
                <a:gd name="T26" fmla="*/ 42 w 44"/>
                <a:gd name="T27" fmla="*/ 26 h 155"/>
                <a:gd name="T28" fmla="*/ 40 w 44"/>
                <a:gd name="T29" fmla="*/ 19 h 155"/>
                <a:gd name="T30" fmla="*/ 36 w 44"/>
                <a:gd name="T31" fmla="*/ 12 h 155"/>
                <a:gd name="T32" fmla="*/ 31 w 44"/>
                <a:gd name="T33" fmla="*/ 7 h 155"/>
                <a:gd name="T34" fmla="*/ 25 w 44"/>
                <a:gd name="T35" fmla="*/ 2 h 155"/>
                <a:gd name="T36" fmla="*/ 18 w 44"/>
                <a:gd name="T37" fmla="*/ 0 h 155"/>
                <a:gd name="T38" fmla="*/ 9 w 44"/>
                <a:gd name="T39" fmla="*/ 0 h 155"/>
                <a:gd name="T40" fmla="*/ 0 w 44"/>
                <a:gd name="T41" fmla="*/ 0 h 155"/>
                <a:gd name="T42" fmla="*/ 0 w 44"/>
                <a:gd name="T43" fmla="*/ 0 h 155"/>
                <a:gd name="T44" fmla="*/ 0 w 44"/>
                <a:gd name="T45" fmla="*/ 19 h 155"/>
                <a:gd name="T46" fmla="*/ 0 w 44"/>
                <a:gd name="T47" fmla="*/ 19 h 155"/>
                <a:gd name="T48" fmla="*/ 13 w 44"/>
                <a:gd name="T49" fmla="*/ 22 h 155"/>
                <a:gd name="T50" fmla="*/ 17 w 44"/>
                <a:gd name="T51" fmla="*/ 23 h 155"/>
                <a:gd name="T52" fmla="*/ 19 w 44"/>
                <a:gd name="T53" fmla="*/ 24 h 155"/>
                <a:gd name="T54" fmla="*/ 20 w 44"/>
                <a:gd name="T55" fmla="*/ 28 h 155"/>
                <a:gd name="T56" fmla="*/ 22 w 44"/>
                <a:gd name="T57" fmla="*/ 31 h 155"/>
                <a:gd name="T58" fmla="*/ 23 w 44"/>
                <a:gd name="T59" fmla="*/ 44 h 155"/>
                <a:gd name="T60" fmla="*/ 23 w 44"/>
                <a:gd name="T61" fmla="*/ 44 h 155"/>
                <a:gd name="T62" fmla="*/ 22 w 44"/>
                <a:gd name="T63" fmla="*/ 112 h 155"/>
                <a:gd name="T64" fmla="*/ 22 w 44"/>
                <a:gd name="T65" fmla="*/ 112 h 155"/>
                <a:gd name="T66" fmla="*/ 22 w 44"/>
                <a:gd name="T67" fmla="*/ 123 h 155"/>
                <a:gd name="T68" fmla="*/ 20 w 44"/>
                <a:gd name="T69" fmla="*/ 127 h 155"/>
                <a:gd name="T70" fmla="*/ 19 w 44"/>
                <a:gd name="T71" fmla="*/ 129 h 155"/>
                <a:gd name="T72" fmla="*/ 17 w 44"/>
                <a:gd name="T73" fmla="*/ 132 h 155"/>
                <a:gd name="T74" fmla="*/ 13 w 44"/>
                <a:gd name="T75" fmla="*/ 133 h 155"/>
                <a:gd name="T76" fmla="*/ 2 w 44"/>
                <a:gd name="T77" fmla="*/ 134 h 155"/>
                <a:gd name="T78" fmla="*/ 2 w 44"/>
                <a:gd name="T79" fmla="*/ 134 h 155"/>
                <a:gd name="T80" fmla="*/ 0 w 44"/>
                <a:gd name="T81" fmla="*/ 135 h 155"/>
                <a:gd name="T82" fmla="*/ 0 w 44"/>
                <a:gd name="T83" fmla="*/ 13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9" y="155"/>
                  </a:lnTo>
                  <a:lnTo>
                    <a:pt x="18" y="154"/>
                  </a:lnTo>
                  <a:lnTo>
                    <a:pt x="25" y="151"/>
                  </a:lnTo>
                  <a:lnTo>
                    <a:pt x="31" y="147"/>
                  </a:lnTo>
                  <a:lnTo>
                    <a:pt x="36" y="143"/>
                  </a:lnTo>
                  <a:lnTo>
                    <a:pt x="40" y="135"/>
                  </a:lnTo>
                  <a:lnTo>
                    <a:pt x="42" y="128"/>
                  </a:lnTo>
                  <a:lnTo>
                    <a:pt x="44" y="119"/>
                  </a:lnTo>
                  <a:lnTo>
                    <a:pt x="44" y="119"/>
                  </a:lnTo>
                  <a:lnTo>
                    <a:pt x="44" y="36"/>
                  </a:lnTo>
                  <a:lnTo>
                    <a:pt x="44" y="36"/>
                  </a:lnTo>
                  <a:lnTo>
                    <a:pt x="42" y="26"/>
                  </a:lnTo>
                  <a:lnTo>
                    <a:pt x="40" y="19"/>
                  </a:lnTo>
                  <a:lnTo>
                    <a:pt x="36" y="12"/>
                  </a:lnTo>
                  <a:lnTo>
                    <a:pt x="31" y="7"/>
                  </a:lnTo>
                  <a:lnTo>
                    <a:pt x="25" y="2"/>
                  </a:lnTo>
                  <a:lnTo>
                    <a:pt x="18" y="0"/>
                  </a:lnTo>
                  <a:lnTo>
                    <a:pt x="9" y="0"/>
                  </a:lnTo>
                  <a:lnTo>
                    <a:pt x="0" y="0"/>
                  </a:lnTo>
                  <a:lnTo>
                    <a:pt x="0" y="0"/>
                  </a:lnTo>
                  <a:lnTo>
                    <a:pt x="0" y="19"/>
                  </a:lnTo>
                  <a:lnTo>
                    <a:pt x="0" y="19"/>
                  </a:lnTo>
                  <a:lnTo>
                    <a:pt x="13" y="22"/>
                  </a:lnTo>
                  <a:lnTo>
                    <a:pt x="17" y="23"/>
                  </a:lnTo>
                  <a:lnTo>
                    <a:pt x="19" y="24"/>
                  </a:lnTo>
                  <a:lnTo>
                    <a:pt x="20" y="28"/>
                  </a:lnTo>
                  <a:lnTo>
                    <a:pt x="22" y="31"/>
                  </a:lnTo>
                  <a:lnTo>
                    <a:pt x="23" y="44"/>
                  </a:lnTo>
                  <a:lnTo>
                    <a:pt x="23" y="44"/>
                  </a:lnTo>
                  <a:lnTo>
                    <a:pt x="22" y="112"/>
                  </a:lnTo>
                  <a:lnTo>
                    <a:pt x="22" y="112"/>
                  </a:lnTo>
                  <a:lnTo>
                    <a:pt x="22" y="123"/>
                  </a:lnTo>
                  <a:lnTo>
                    <a:pt x="20" y="127"/>
                  </a:lnTo>
                  <a:lnTo>
                    <a:pt x="19" y="129"/>
                  </a:lnTo>
                  <a:lnTo>
                    <a:pt x="17" y="132"/>
                  </a:lnTo>
                  <a:lnTo>
                    <a:pt x="13" y="133"/>
                  </a:lnTo>
                  <a:lnTo>
                    <a:pt x="2" y="134"/>
                  </a:lnTo>
                  <a:lnTo>
                    <a:pt x="2" y="134"/>
                  </a:lnTo>
                  <a:lnTo>
                    <a:pt x="0" y="135"/>
                  </a:lnTo>
                  <a:lnTo>
                    <a:pt x="0" y="13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91">
              <a:extLst>
                <a:ext uri="{FF2B5EF4-FFF2-40B4-BE49-F238E27FC236}">
                  <a16:creationId xmlns:a16="http://schemas.microsoft.com/office/drawing/2014/main" id="{B6FD123A-93DF-432F-9F02-94666059A03A}"/>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35 w 44"/>
                <a:gd name="T5" fmla="*/ 0 h 155"/>
                <a:gd name="T6" fmla="*/ 27 w 44"/>
                <a:gd name="T7" fmla="*/ 1 h 155"/>
                <a:gd name="T8" fmla="*/ 20 w 44"/>
                <a:gd name="T9" fmla="*/ 3 h 155"/>
                <a:gd name="T10" fmla="*/ 14 w 44"/>
                <a:gd name="T11" fmla="*/ 6 h 155"/>
                <a:gd name="T12" fmla="*/ 8 w 44"/>
                <a:gd name="T13" fmla="*/ 11 h 155"/>
                <a:gd name="T14" fmla="*/ 4 w 44"/>
                <a:gd name="T15" fmla="*/ 17 h 155"/>
                <a:gd name="T16" fmla="*/ 2 w 44"/>
                <a:gd name="T17" fmla="*/ 23 h 155"/>
                <a:gd name="T18" fmla="*/ 2 w 44"/>
                <a:gd name="T19" fmla="*/ 31 h 155"/>
                <a:gd name="T20" fmla="*/ 2 w 44"/>
                <a:gd name="T21" fmla="*/ 31 h 155"/>
                <a:gd name="T22" fmla="*/ 0 w 44"/>
                <a:gd name="T23" fmla="*/ 77 h 155"/>
                <a:gd name="T24" fmla="*/ 2 w 44"/>
                <a:gd name="T25" fmla="*/ 123 h 155"/>
                <a:gd name="T26" fmla="*/ 2 w 44"/>
                <a:gd name="T27" fmla="*/ 123 h 155"/>
                <a:gd name="T28" fmla="*/ 2 w 44"/>
                <a:gd name="T29" fmla="*/ 132 h 155"/>
                <a:gd name="T30" fmla="*/ 5 w 44"/>
                <a:gd name="T31" fmla="*/ 138 h 155"/>
                <a:gd name="T32" fmla="*/ 9 w 44"/>
                <a:gd name="T33" fmla="*/ 144 h 155"/>
                <a:gd name="T34" fmla="*/ 15 w 44"/>
                <a:gd name="T35" fmla="*/ 149 h 155"/>
                <a:gd name="T36" fmla="*/ 21 w 44"/>
                <a:gd name="T37" fmla="*/ 152 h 155"/>
                <a:gd name="T38" fmla="*/ 28 w 44"/>
                <a:gd name="T39" fmla="*/ 155 h 155"/>
                <a:gd name="T40" fmla="*/ 36 w 44"/>
                <a:gd name="T41" fmla="*/ 155 h 155"/>
                <a:gd name="T42" fmla="*/ 44 w 44"/>
                <a:gd name="T43" fmla="*/ 154 h 155"/>
                <a:gd name="T44" fmla="*/ 44 w 44"/>
                <a:gd name="T45" fmla="*/ 154 h 155"/>
                <a:gd name="T46" fmla="*/ 44 w 44"/>
                <a:gd name="T47" fmla="*/ 134 h 155"/>
                <a:gd name="T48" fmla="*/ 44 w 44"/>
                <a:gd name="T49" fmla="*/ 134 h 155"/>
                <a:gd name="T50" fmla="*/ 36 w 44"/>
                <a:gd name="T51" fmla="*/ 134 h 155"/>
                <a:gd name="T52" fmla="*/ 36 w 44"/>
                <a:gd name="T53" fmla="*/ 134 h 155"/>
                <a:gd name="T54" fmla="*/ 30 w 44"/>
                <a:gd name="T55" fmla="*/ 133 h 155"/>
                <a:gd name="T56" fmla="*/ 26 w 44"/>
                <a:gd name="T57" fmla="*/ 130 h 155"/>
                <a:gd name="T58" fmla="*/ 24 w 44"/>
                <a:gd name="T59" fmla="*/ 125 h 155"/>
                <a:gd name="T60" fmla="*/ 22 w 44"/>
                <a:gd name="T61" fmla="*/ 121 h 155"/>
                <a:gd name="T62" fmla="*/ 22 w 44"/>
                <a:gd name="T63" fmla="*/ 121 h 155"/>
                <a:gd name="T64" fmla="*/ 22 w 44"/>
                <a:gd name="T65" fmla="*/ 34 h 155"/>
                <a:gd name="T66" fmla="*/ 22 w 44"/>
                <a:gd name="T67" fmla="*/ 34 h 155"/>
                <a:gd name="T68" fmla="*/ 24 w 44"/>
                <a:gd name="T69" fmla="*/ 28 h 155"/>
                <a:gd name="T70" fmla="*/ 26 w 44"/>
                <a:gd name="T71" fmla="*/ 24 h 155"/>
                <a:gd name="T72" fmla="*/ 30 w 44"/>
                <a:gd name="T73" fmla="*/ 22 h 155"/>
                <a:gd name="T74" fmla="*/ 36 w 44"/>
                <a:gd name="T75" fmla="*/ 20 h 155"/>
                <a:gd name="T76" fmla="*/ 36 w 44"/>
                <a:gd name="T77" fmla="*/ 20 h 155"/>
                <a:gd name="T78" fmla="*/ 44 w 44"/>
                <a:gd name="T79" fmla="*/ 19 h 155"/>
                <a:gd name="T80" fmla="*/ 44 w 44"/>
                <a:gd name="T81" fmla="*/ 19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35" y="0"/>
                  </a:lnTo>
                  <a:lnTo>
                    <a:pt x="27" y="1"/>
                  </a:lnTo>
                  <a:lnTo>
                    <a:pt x="20" y="3"/>
                  </a:lnTo>
                  <a:lnTo>
                    <a:pt x="14" y="6"/>
                  </a:lnTo>
                  <a:lnTo>
                    <a:pt x="8" y="11"/>
                  </a:lnTo>
                  <a:lnTo>
                    <a:pt x="4" y="17"/>
                  </a:lnTo>
                  <a:lnTo>
                    <a:pt x="2" y="23"/>
                  </a:lnTo>
                  <a:lnTo>
                    <a:pt x="2" y="31"/>
                  </a:lnTo>
                  <a:lnTo>
                    <a:pt x="2" y="31"/>
                  </a:lnTo>
                  <a:lnTo>
                    <a:pt x="0" y="77"/>
                  </a:lnTo>
                  <a:lnTo>
                    <a:pt x="2" y="123"/>
                  </a:lnTo>
                  <a:lnTo>
                    <a:pt x="2" y="123"/>
                  </a:lnTo>
                  <a:lnTo>
                    <a:pt x="2" y="132"/>
                  </a:lnTo>
                  <a:lnTo>
                    <a:pt x="5" y="138"/>
                  </a:lnTo>
                  <a:lnTo>
                    <a:pt x="9" y="144"/>
                  </a:lnTo>
                  <a:lnTo>
                    <a:pt x="15" y="149"/>
                  </a:lnTo>
                  <a:lnTo>
                    <a:pt x="21" y="152"/>
                  </a:lnTo>
                  <a:lnTo>
                    <a:pt x="28" y="155"/>
                  </a:lnTo>
                  <a:lnTo>
                    <a:pt x="36" y="155"/>
                  </a:lnTo>
                  <a:lnTo>
                    <a:pt x="44" y="154"/>
                  </a:lnTo>
                  <a:lnTo>
                    <a:pt x="44" y="154"/>
                  </a:lnTo>
                  <a:lnTo>
                    <a:pt x="44" y="134"/>
                  </a:lnTo>
                  <a:lnTo>
                    <a:pt x="44" y="134"/>
                  </a:lnTo>
                  <a:lnTo>
                    <a:pt x="36" y="134"/>
                  </a:lnTo>
                  <a:lnTo>
                    <a:pt x="36" y="134"/>
                  </a:lnTo>
                  <a:lnTo>
                    <a:pt x="30" y="133"/>
                  </a:lnTo>
                  <a:lnTo>
                    <a:pt x="26" y="130"/>
                  </a:lnTo>
                  <a:lnTo>
                    <a:pt x="24" y="125"/>
                  </a:lnTo>
                  <a:lnTo>
                    <a:pt x="22" y="121"/>
                  </a:lnTo>
                  <a:lnTo>
                    <a:pt x="22" y="121"/>
                  </a:lnTo>
                  <a:lnTo>
                    <a:pt x="22" y="34"/>
                  </a:lnTo>
                  <a:lnTo>
                    <a:pt x="22" y="34"/>
                  </a:lnTo>
                  <a:lnTo>
                    <a:pt x="24" y="28"/>
                  </a:lnTo>
                  <a:lnTo>
                    <a:pt x="26" y="24"/>
                  </a:lnTo>
                  <a:lnTo>
                    <a:pt x="30" y="22"/>
                  </a:lnTo>
                  <a:lnTo>
                    <a:pt x="36" y="20"/>
                  </a:lnTo>
                  <a:lnTo>
                    <a:pt x="36" y="20"/>
                  </a:lnTo>
                  <a:lnTo>
                    <a:pt x="44" y="19"/>
                  </a:lnTo>
                  <a:lnTo>
                    <a:pt x="44" y="19"/>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92">
              <a:extLst>
                <a:ext uri="{FF2B5EF4-FFF2-40B4-BE49-F238E27FC236}">
                  <a16:creationId xmlns:a16="http://schemas.microsoft.com/office/drawing/2014/main" id="{C2568B68-A019-4231-86EC-18F781114534}"/>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21 w 21"/>
                <a:gd name="T5" fmla="*/ 19 h 19"/>
                <a:gd name="T6" fmla="*/ 21 w 21"/>
                <a:gd name="T7" fmla="*/ 19 h 19"/>
                <a:gd name="T8" fmla="*/ 21 w 21"/>
                <a:gd name="T9" fmla="*/ 0 h 19"/>
                <a:gd name="T10" fmla="*/ 21 w 21"/>
                <a:gd name="T11" fmla="*/ 0 h 19"/>
                <a:gd name="T12" fmla="*/ 0 w 21"/>
                <a:gd name="T13" fmla="*/ 0 h 19"/>
                <a:gd name="T14" fmla="*/ 0 w 21"/>
                <a:gd name="T15" fmla="*/ 0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21" y="19"/>
                  </a:lnTo>
                  <a:lnTo>
                    <a:pt x="21" y="19"/>
                  </a:lnTo>
                  <a:lnTo>
                    <a:pt x="21" y="0"/>
                  </a:lnTo>
                  <a:lnTo>
                    <a:pt x="21" y="0"/>
                  </a:lnTo>
                  <a:lnTo>
                    <a:pt x="0" y="0"/>
                  </a:lnTo>
                  <a:lnTo>
                    <a:pt x="0" y="0"/>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93">
              <a:extLst>
                <a:ext uri="{FF2B5EF4-FFF2-40B4-BE49-F238E27FC236}">
                  <a16:creationId xmlns:a16="http://schemas.microsoft.com/office/drawing/2014/main" id="{A38532CC-A69D-4B46-93F3-92B90F31565B}"/>
                </a:ext>
              </a:extLst>
            </p:cNvPr>
            <p:cNvSpPr>
              <a:spLocks/>
            </p:cNvSpPr>
            <p:nvPr userDrawn="1"/>
          </p:nvSpPr>
          <p:spPr bwMode="auto">
            <a:xfrm>
              <a:off x="-1560512" y="5586413"/>
              <a:ext cx="31750" cy="30163"/>
            </a:xfrm>
            <a:custGeom>
              <a:avLst/>
              <a:gdLst>
                <a:gd name="T0" fmla="*/ 0 w 20"/>
                <a:gd name="T1" fmla="*/ 0 h 19"/>
                <a:gd name="T2" fmla="*/ 0 w 20"/>
                <a:gd name="T3" fmla="*/ 0 h 19"/>
                <a:gd name="T4" fmla="*/ 0 w 20"/>
                <a:gd name="T5" fmla="*/ 19 h 19"/>
                <a:gd name="T6" fmla="*/ 0 w 20"/>
                <a:gd name="T7" fmla="*/ 19 h 19"/>
                <a:gd name="T8" fmla="*/ 20 w 20"/>
                <a:gd name="T9" fmla="*/ 19 h 19"/>
                <a:gd name="T10" fmla="*/ 20 w 20"/>
                <a:gd name="T11" fmla="*/ 19 h 19"/>
                <a:gd name="T12" fmla="*/ 20 w 20"/>
                <a:gd name="T13" fmla="*/ 0 h 19"/>
                <a:gd name="T14" fmla="*/ 20 w 20"/>
                <a:gd name="T15" fmla="*/ 0 h 19"/>
                <a:gd name="T16" fmla="*/ 0 w 20"/>
                <a:gd name="T17" fmla="*/ 0 h 19"/>
                <a:gd name="T18" fmla="*/ 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0" y="0"/>
                  </a:moveTo>
                  <a:lnTo>
                    <a:pt x="0" y="0"/>
                  </a:lnTo>
                  <a:lnTo>
                    <a:pt x="0" y="19"/>
                  </a:lnTo>
                  <a:lnTo>
                    <a:pt x="0" y="19"/>
                  </a:lnTo>
                  <a:lnTo>
                    <a:pt x="20" y="19"/>
                  </a:lnTo>
                  <a:lnTo>
                    <a:pt x="20" y="19"/>
                  </a:lnTo>
                  <a:lnTo>
                    <a:pt x="20" y="0"/>
                  </a:lnTo>
                  <a:lnTo>
                    <a:pt x="20" y="0"/>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94">
              <a:extLst>
                <a:ext uri="{FF2B5EF4-FFF2-40B4-BE49-F238E27FC236}">
                  <a16:creationId xmlns:a16="http://schemas.microsoft.com/office/drawing/2014/main" id="{968DB4A4-6D30-42C9-B709-70F2327D3A18}"/>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20 w 20"/>
                <a:gd name="T5" fmla="*/ 0 h 21"/>
                <a:gd name="T6" fmla="*/ 20 w 20"/>
                <a:gd name="T7" fmla="*/ 0 h 21"/>
                <a:gd name="T8" fmla="*/ 0 w 20"/>
                <a:gd name="T9" fmla="*/ 0 h 21"/>
                <a:gd name="T10" fmla="*/ 0 w 20"/>
                <a:gd name="T11" fmla="*/ 0 h 21"/>
                <a:gd name="T12" fmla="*/ 0 w 20"/>
                <a:gd name="T13" fmla="*/ 21 h 21"/>
                <a:gd name="T14" fmla="*/ 0 w 20"/>
                <a:gd name="T15" fmla="*/ 21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20" y="0"/>
                  </a:lnTo>
                  <a:lnTo>
                    <a:pt x="20" y="0"/>
                  </a:lnTo>
                  <a:lnTo>
                    <a:pt x="0" y="0"/>
                  </a:lnTo>
                  <a:lnTo>
                    <a:pt x="0" y="0"/>
                  </a:lnTo>
                  <a:lnTo>
                    <a:pt x="0" y="21"/>
                  </a:lnTo>
                  <a:lnTo>
                    <a:pt x="0" y="21"/>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95">
              <a:extLst>
                <a:ext uri="{FF2B5EF4-FFF2-40B4-BE49-F238E27FC236}">
                  <a16:creationId xmlns:a16="http://schemas.microsoft.com/office/drawing/2014/main" id="{DDAF2027-56A1-4D06-87D2-64711619B201}"/>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0 w 44"/>
                <a:gd name="T5" fmla="*/ 135 h 155"/>
                <a:gd name="T6" fmla="*/ 0 w 44"/>
                <a:gd name="T7" fmla="*/ 135 h 155"/>
                <a:gd name="T8" fmla="*/ 2 w 44"/>
                <a:gd name="T9" fmla="*/ 134 h 155"/>
                <a:gd name="T10" fmla="*/ 2 w 44"/>
                <a:gd name="T11" fmla="*/ 134 h 155"/>
                <a:gd name="T12" fmla="*/ 13 w 44"/>
                <a:gd name="T13" fmla="*/ 133 h 155"/>
                <a:gd name="T14" fmla="*/ 17 w 44"/>
                <a:gd name="T15" fmla="*/ 132 h 155"/>
                <a:gd name="T16" fmla="*/ 19 w 44"/>
                <a:gd name="T17" fmla="*/ 129 h 155"/>
                <a:gd name="T18" fmla="*/ 20 w 44"/>
                <a:gd name="T19" fmla="*/ 127 h 155"/>
                <a:gd name="T20" fmla="*/ 22 w 44"/>
                <a:gd name="T21" fmla="*/ 123 h 155"/>
                <a:gd name="T22" fmla="*/ 22 w 44"/>
                <a:gd name="T23" fmla="*/ 112 h 155"/>
                <a:gd name="T24" fmla="*/ 22 w 44"/>
                <a:gd name="T25" fmla="*/ 112 h 155"/>
                <a:gd name="T26" fmla="*/ 23 w 44"/>
                <a:gd name="T27" fmla="*/ 44 h 155"/>
                <a:gd name="T28" fmla="*/ 23 w 44"/>
                <a:gd name="T29" fmla="*/ 44 h 155"/>
                <a:gd name="T30" fmla="*/ 22 w 44"/>
                <a:gd name="T31" fmla="*/ 31 h 155"/>
                <a:gd name="T32" fmla="*/ 20 w 44"/>
                <a:gd name="T33" fmla="*/ 28 h 155"/>
                <a:gd name="T34" fmla="*/ 19 w 44"/>
                <a:gd name="T35" fmla="*/ 24 h 155"/>
                <a:gd name="T36" fmla="*/ 17 w 44"/>
                <a:gd name="T37" fmla="*/ 23 h 155"/>
                <a:gd name="T38" fmla="*/ 13 w 44"/>
                <a:gd name="T39" fmla="*/ 22 h 155"/>
                <a:gd name="T40" fmla="*/ 0 w 44"/>
                <a:gd name="T41" fmla="*/ 19 h 155"/>
                <a:gd name="T42" fmla="*/ 0 w 44"/>
                <a:gd name="T43" fmla="*/ 19 h 155"/>
                <a:gd name="T44" fmla="*/ 0 w 44"/>
                <a:gd name="T45" fmla="*/ 0 h 155"/>
                <a:gd name="T46" fmla="*/ 0 w 44"/>
                <a:gd name="T47" fmla="*/ 0 h 155"/>
                <a:gd name="T48" fmla="*/ 9 w 44"/>
                <a:gd name="T49" fmla="*/ 0 h 155"/>
                <a:gd name="T50" fmla="*/ 18 w 44"/>
                <a:gd name="T51" fmla="*/ 0 h 155"/>
                <a:gd name="T52" fmla="*/ 25 w 44"/>
                <a:gd name="T53" fmla="*/ 2 h 155"/>
                <a:gd name="T54" fmla="*/ 31 w 44"/>
                <a:gd name="T55" fmla="*/ 7 h 155"/>
                <a:gd name="T56" fmla="*/ 36 w 44"/>
                <a:gd name="T57" fmla="*/ 12 h 155"/>
                <a:gd name="T58" fmla="*/ 40 w 44"/>
                <a:gd name="T59" fmla="*/ 19 h 155"/>
                <a:gd name="T60" fmla="*/ 42 w 44"/>
                <a:gd name="T61" fmla="*/ 26 h 155"/>
                <a:gd name="T62" fmla="*/ 44 w 44"/>
                <a:gd name="T63" fmla="*/ 36 h 155"/>
                <a:gd name="T64" fmla="*/ 44 w 44"/>
                <a:gd name="T65" fmla="*/ 36 h 155"/>
                <a:gd name="T66" fmla="*/ 44 w 44"/>
                <a:gd name="T67" fmla="*/ 119 h 155"/>
                <a:gd name="T68" fmla="*/ 44 w 44"/>
                <a:gd name="T69" fmla="*/ 119 h 155"/>
                <a:gd name="T70" fmla="*/ 42 w 44"/>
                <a:gd name="T71" fmla="*/ 128 h 155"/>
                <a:gd name="T72" fmla="*/ 40 w 44"/>
                <a:gd name="T73" fmla="*/ 135 h 155"/>
                <a:gd name="T74" fmla="*/ 36 w 44"/>
                <a:gd name="T75" fmla="*/ 143 h 155"/>
                <a:gd name="T76" fmla="*/ 31 w 44"/>
                <a:gd name="T77" fmla="*/ 147 h 155"/>
                <a:gd name="T78" fmla="*/ 25 w 44"/>
                <a:gd name="T79" fmla="*/ 151 h 155"/>
                <a:gd name="T80" fmla="*/ 18 w 44"/>
                <a:gd name="T81" fmla="*/ 154 h 155"/>
                <a:gd name="T82" fmla="*/ 9 w 44"/>
                <a:gd name="T83" fmla="*/ 15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0" y="135"/>
                  </a:lnTo>
                  <a:lnTo>
                    <a:pt x="0" y="135"/>
                  </a:lnTo>
                  <a:lnTo>
                    <a:pt x="2" y="134"/>
                  </a:lnTo>
                  <a:lnTo>
                    <a:pt x="2" y="134"/>
                  </a:lnTo>
                  <a:lnTo>
                    <a:pt x="13" y="133"/>
                  </a:lnTo>
                  <a:lnTo>
                    <a:pt x="17" y="132"/>
                  </a:lnTo>
                  <a:lnTo>
                    <a:pt x="19" y="129"/>
                  </a:lnTo>
                  <a:lnTo>
                    <a:pt x="20" y="127"/>
                  </a:lnTo>
                  <a:lnTo>
                    <a:pt x="22" y="123"/>
                  </a:lnTo>
                  <a:lnTo>
                    <a:pt x="22" y="112"/>
                  </a:lnTo>
                  <a:lnTo>
                    <a:pt x="22" y="112"/>
                  </a:lnTo>
                  <a:lnTo>
                    <a:pt x="23" y="44"/>
                  </a:lnTo>
                  <a:lnTo>
                    <a:pt x="23" y="44"/>
                  </a:lnTo>
                  <a:lnTo>
                    <a:pt x="22" y="31"/>
                  </a:lnTo>
                  <a:lnTo>
                    <a:pt x="20" y="28"/>
                  </a:lnTo>
                  <a:lnTo>
                    <a:pt x="19" y="24"/>
                  </a:lnTo>
                  <a:lnTo>
                    <a:pt x="17" y="23"/>
                  </a:lnTo>
                  <a:lnTo>
                    <a:pt x="13" y="22"/>
                  </a:lnTo>
                  <a:lnTo>
                    <a:pt x="0" y="19"/>
                  </a:lnTo>
                  <a:lnTo>
                    <a:pt x="0" y="19"/>
                  </a:lnTo>
                  <a:lnTo>
                    <a:pt x="0" y="0"/>
                  </a:lnTo>
                  <a:lnTo>
                    <a:pt x="0" y="0"/>
                  </a:lnTo>
                  <a:lnTo>
                    <a:pt x="9" y="0"/>
                  </a:lnTo>
                  <a:lnTo>
                    <a:pt x="18" y="0"/>
                  </a:lnTo>
                  <a:lnTo>
                    <a:pt x="25" y="2"/>
                  </a:lnTo>
                  <a:lnTo>
                    <a:pt x="31" y="7"/>
                  </a:lnTo>
                  <a:lnTo>
                    <a:pt x="36" y="12"/>
                  </a:lnTo>
                  <a:lnTo>
                    <a:pt x="40" y="19"/>
                  </a:lnTo>
                  <a:lnTo>
                    <a:pt x="42" y="26"/>
                  </a:lnTo>
                  <a:lnTo>
                    <a:pt x="44" y="36"/>
                  </a:lnTo>
                  <a:lnTo>
                    <a:pt x="44" y="36"/>
                  </a:lnTo>
                  <a:lnTo>
                    <a:pt x="44" y="119"/>
                  </a:lnTo>
                  <a:lnTo>
                    <a:pt x="44" y="119"/>
                  </a:lnTo>
                  <a:lnTo>
                    <a:pt x="42" y="128"/>
                  </a:lnTo>
                  <a:lnTo>
                    <a:pt x="40" y="135"/>
                  </a:lnTo>
                  <a:lnTo>
                    <a:pt x="36" y="143"/>
                  </a:lnTo>
                  <a:lnTo>
                    <a:pt x="31" y="147"/>
                  </a:lnTo>
                  <a:lnTo>
                    <a:pt x="25" y="151"/>
                  </a:lnTo>
                  <a:lnTo>
                    <a:pt x="18" y="154"/>
                  </a:lnTo>
                  <a:lnTo>
                    <a:pt x="9" y="15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96">
              <a:extLst>
                <a:ext uri="{FF2B5EF4-FFF2-40B4-BE49-F238E27FC236}">
                  <a16:creationId xmlns:a16="http://schemas.microsoft.com/office/drawing/2014/main" id="{0444C723-A16A-4076-B24F-871F50A35187}"/>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44 w 44"/>
                <a:gd name="T5" fmla="*/ 19 h 155"/>
                <a:gd name="T6" fmla="*/ 44 w 44"/>
                <a:gd name="T7" fmla="*/ 19 h 155"/>
                <a:gd name="T8" fmla="*/ 36 w 44"/>
                <a:gd name="T9" fmla="*/ 20 h 155"/>
                <a:gd name="T10" fmla="*/ 36 w 44"/>
                <a:gd name="T11" fmla="*/ 20 h 155"/>
                <a:gd name="T12" fmla="*/ 30 w 44"/>
                <a:gd name="T13" fmla="*/ 22 h 155"/>
                <a:gd name="T14" fmla="*/ 26 w 44"/>
                <a:gd name="T15" fmla="*/ 24 h 155"/>
                <a:gd name="T16" fmla="*/ 24 w 44"/>
                <a:gd name="T17" fmla="*/ 28 h 155"/>
                <a:gd name="T18" fmla="*/ 22 w 44"/>
                <a:gd name="T19" fmla="*/ 34 h 155"/>
                <a:gd name="T20" fmla="*/ 22 w 44"/>
                <a:gd name="T21" fmla="*/ 34 h 155"/>
                <a:gd name="T22" fmla="*/ 22 w 44"/>
                <a:gd name="T23" fmla="*/ 121 h 155"/>
                <a:gd name="T24" fmla="*/ 22 w 44"/>
                <a:gd name="T25" fmla="*/ 121 h 155"/>
                <a:gd name="T26" fmla="*/ 24 w 44"/>
                <a:gd name="T27" fmla="*/ 125 h 155"/>
                <a:gd name="T28" fmla="*/ 26 w 44"/>
                <a:gd name="T29" fmla="*/ 130 h 155"/>
                <a:gd name="T30" fmla="*/ 30 w 44"/>
                <a:gd name="T31" fmla="*/ 133 h 155"/>
                <a:gd name="T32" fmla="*/ 36 w 44"/>
                <a:gd name="T33" fmla="*/ 134 h 155"/>
                <a:gd name="T34" fmla="*/ 36 w 44"/>
                <a:gd name="T35" fmla="*/ 134 h 155"/>
                <a:gd name="T36" fmla="*/ 44 w 44"/>
                <a:gd name="T37" fmla="*/ 134 h 155"/>
                <a:gd name="T38" fmla="*/ 44 w 44"/>
                <a:gd name="T39" fmla="*/ 134 h 155"/>
                <a:gd name="T40" fmla="*/ 44 w 44"/>
                <a:gd name="T41" fmla="*/ 154 h 155"/>
                <a:gd name="T42" fmla="*/ 44 w 44"/>
                <a:gd name="T43" fmla="*/ 154 h 155"/>
                <a:gd name="T44" fmla="*/ 36 w 44"/>
                <a:gd name="T45" fmla="*/ 155 h 155"/>
                <a:gd name="T46" fmla="*/ 28 w 44"/>
                <a:gd name="T47" fmla="*/ 155 h 155"/>
                <a:gd name="T48" fmla="*/ 21 w 44"/>
                <a:gd name="T49" fmla="*/ 152 h 155"/>
                <a:gd name="T50" fmla="*/ 15 w 44"/>
                <a:gd name="T51" fmla="*/ 149 h 155"/>
                <a:gd name="T52" fmla="*/ 9 w 44"/>
                <a:gd name="T53" fmla="*/ 144 h 155"/>
                <a:gd name="T54" fmla="*/ 5 w 44"/>
                <a:gd name="T55" fmla="*/ 138 h 155"/>
                <a:gd name="T56" fmla="*/ 2 w 44"/>
                <a:gd name="T57" fmla="*/ 132 h 155"/>
                <a:gd name="T58" fmla="*/ 2 w 44"/>
                <a:gd name="T59" fmla="*/ 123 h 155"/>
                <a:gd name="T60" fmla="*/ 2 w 44"/>
                <a:gd name="T61" fmla="*/ 123 h 155"/>
                <a:gd name="T62" fmla="*/ 0 w 44"/>
                <a:gd name="T63" fmla="*/ 77 h 155"/>
                <a:gd name="T64" fmla="*/ 2 w 44"/>
                <a:gd name="T65" fmla="*/ 31 h 155"/>
                <a:gd name="T66" fmla="*/ 2 w 44"/>
                <a:gd name="T67" fmla="*/ 31 h 155"/>
                <a:gd name="T68" fmla="*/ 2 w 44"/>
                <a:gd name="T69" fmla="*/ 23 h 155"/>
                <a:gd name="T70" fmla="*/ 4 w 44"/>
                <a:gd name="T71" fmla="*/ 17 h 155"/>
                <a:gd name="T72" fmla="*/ 8 w 44"/>
                <a:gd name="T73" fmla="*/ 11 h 155"/>
                <a:gd name="T74" fmla="*/ 14 w 44"/>
                <a:gd name="T75" fmla="*/ 6 h 155"/>
                <a:gd name="T76" fmla="*/ 20 w 44"/>
                <a:gd name="T77" fmla="*/ 3 h 155"/>
                <a:gd name="T78" fmla="*/ 27 w 44"/>
                <a:gd name="T79" fmla="*/ 1 h 155"/>
                <a:gd name="T80" fmla="*/ 35 w 44"/>
                <a:gd name="T81" fmla="*/ 0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44" y="19"/>
                  </a:lnTo>
                  <a:lnTo>
                    <a:pt x="44" y="19"/>
                  </a:lnTo>
                  <a:lnTo>
                    <a:pt x="36" y="20"/>
                  </a:lnTo>
                  <a:lnTo>
                    <a:pt x="36" y="20"/>
                  </a:lnTo>
                  <a:lnTo>
                    <a:pt x="30" y="22"/>
                  </a:lnTo>
                  <a:lnTo>
                    <a:pt x="26" y="24"/>
                  </a:lnTo>
                  <a:lnTo>
                    <a:pt x="24" y="28"/>
                  </a:lnTo>
                  <a:lnTo>
                    <a:pt x="22" y="34"/>
                  </a:lnTo>
                  <a:lnTo>
                    <a:pt x="22" y="34"/>
                  </a:lnTo>
                  <a:lnTo>
                    <a:pt x="22" y="121"/>
                  </a:lnTo>
                  <a:lnTo>
                    <a:pt x="22" y="121"/>
                  </a:lnTo>
                  <a:lnTo>
                    <a:pt x="24" y="125"/>
                  </a:lnTo>
                  <a:lnTo>
                    <a:pt x="26" y="130"/>
                  </a:lnTo>
                  <a:lnTo>
                    <a:pt x="30" y="133"/>
                  </a:lnTo>
                  <a:lnTo>
                    <a:pt x="36" y="134"/>
                  </a:lnTo>
                  <a:lnTo>
                    <a:pt x="36" y="134"/>
                  </a:lnTo>
                  <a:lnTo>
                    <a:pt x="44" y="134"/>
                  </a:lnTo>
                  <a:lnTo>
                    <a:pt x="44" y="134"/>
                  </a:lnTo>
                  <a:lnTo>
                    <a:pt x="44" y="154"/>
                  </a:lnTo>
                  <a:lnTo>
                    <a:pt x="44" y="154"/>
                  </a:lnTo>
                  <a:lnTo>
                    <a:pt x="36" y="155"/>
                  </a:lnTo>
                  <a:lnTo>
                    <a:pt x="28" y="155"/>
                  </a:lnTo>
                  <a:lnTo>
                    <a:pt x="21" y="152"/>
                  </a:lnTo>
                  <a:lnTo>
                    <a:pt x="15" y="149"/>
                  </a:lnTo>
                  <a:lnTo>
                    <a:pt x="9" y="144"/>
                  </a:lnTo>
                  <a:lnTo>
                    <a:pt x="5" y="138"/>
                  </a:lnTo>
                  <a:lnTo>
                    <a:pt x="2" y="132"/>
                  </a:lnTo>
                  <a:lnTo>
                    <a:pt x="2" y="123"/>
                  </a:lnTo>
                  <a:lnTo>
                    <a:pt x="2" y="123"/>
                  </a:lnTo>
                  <a:lnTo>
                    <a:pt x="0" y="77"/>
                  </a:lnTo>
                  <a:lnTo>
                    <a:pt x="2" y="31"/>
                  </a:lnTo>
                  <a:lnTo>
                    <a:pt x="2" y="31"/>
                  </a:lnTo>
                  <a:lnTo>
                    <a:pt x="2" y="23"/>
                  </a:lnTo>
                  <a:lnTo>
                    <a:pt x="4" y="17"/>
                  </a:lnTo>
                  <a:lnTo>
                    <a:pt x="8" y="11"/>
                  </a:lnTo>
                  <a:lnTo>
                    <a:pt x="14" y="6"/>
                  </a:lnTo>
                  <a:lnTo>
                    <a:pt x="20" y="3"/>
                  </a:lnTo>
                  <a:lnTo>
                    <a:pt x="27" y="1"/>
                  </a:lnTo>
                  <a:lnTo>
                    <a:pt x="35" y="0"/>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97">
              <a:extLst>
                <a:ext uri="{FF2B5EF4-FFF2-40B4-BE49-F238E27FC236}">
                  <a16:creationId xmlns:a16="http://schemas.microsoft.com/office/drawing/2014/main" id="{A4450A6B-3694-4D37-B744-2D8E1CB99C6F}"/>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0 w 21"/>
                <a:gd name="T5" fmla="*/ 0 h 19"/>
                <a:gd name="T6" fmla="*/ 0 w 21"/>
                <a:gd name="T7" fmla="*/ 0 h 19"/>
                <a:gd name="T8" fmla="*/ 21 w 21"/>
                <a:gd name="T9" fmla="*/ 0 h 19"/>
                <a:gd name="T10" fmla="*/ 21 w 21"/>
                <a:gd name="T11" fmla="*/ 0 h 19"/>
                <a:gd name="T12" fmla="*/ 21 w 21"/>
                <a:gd name="T13" fmla="*/ 19 h 19"/>
                <a:gd name="T14" fmla="*/ 21 w 21"/>
                <a:gd name="T15" fmla="*/ 19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0" y="0"/>
                  </a:lnTo>
                  <a:lnTo>
                    <a:pt x="0" y="0"/>
                  </a:lnTo>
                  <a:lnTo>
                    <a:pt x="21" y="0"/>
                  </a:lnTo>
                  <a:lnTo>
                    <a:pt x="21" y="0"/>
                  </a:lnTo>
                  <a:lnTo>
                    <a:pt x="21" y="19"/>
                  </a:lnTo>
                  <a:lnTo>
                    <a:pt x="21" y="19"/>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98">
              <a:extLst>
                <a:ext uri="{FF2B5EF4-FFF2-40B4-BE49-F238E27FC236}">
                  <a16:creationId xmlns:a16="http://schemas.microsoft.com/office/drawing/2014/main" id="{AEE8EBF5-EC06-4A7E-AAAD-A5CFCBB99513}"/>
                </a:ext>
              </a:extLst>
            </p:cNvPr>
            <p:cNvSpPr>
              <a:spLocks/>
            </p:cNvSpPr>
            <p:nvPr userDrawn="1"/>
          </p:nvSpPr>
          <p:spPr bwMode="auto">
            <a:xfrm>
              <a:off x="-1560512" y="5584825"/>
              <a:ext cx="34925" cy="34925"/>
            </a:xfrm>
            <a:custGeom>
              <a:avLst/>
              <a:gdLst>
                <a:gd name="T0" fmla="*/ 0 w 22"/>
                <a:gd name="T1" fmla="*/ 0 h 22"/>
                <a:gd name="T2" fmla="*/ 0 w 22"/>
                <a:gd name="T3" fmla="*/ 0 h 22"/>
                <a:gd name="T4" fmla="*/ 22 w 22"/>
                <a:gd name="T5" fmla="*/ 0 h 22"/>
                <a:gd name="T6" fmla="*/ 22 w 22"/>
                <a:gd name="T7" fmla="*/ 0 h 22"/>
                <a:gd name="T8" fmla="*/ 22 w 22"/>
                <a:gd name="T9" fmla="*/ 22 h 22"/>
                <a:gd name="T10" fmla="*/ 22 w 22"/>
                <a:gd name="T11" fmla="*/ 22 h 22"/>
                <a:gd name="T12" fmla="*/ 0 w 22"/>
                <a:gd name="T13" fmla="*/ 22 h 22"/>
                <a:gd name="T14" fmla="*/ 0 w 22"/>
                <a:gd name="T15" fmla="*/ 22 h 22"/>
                <a:gd name="T16" fmla="*/ 0 w 22"/>
                <a:gd name="T17" fmla="*/ 0 h 22"/>
                <a:gd name="T18" fmla="*/ 0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0" y="0"/>
                  </a:moveTo>
                  <a:lnTo>
                    <a:pt x="0" y="0"/>
                  </a:lnTo>
                  <a:lnTo>
                    <a:pt x="22" y="0"/>
                  </a:lnTo>
                  <a:lnTo>
                    <a:pt x="22" y="0"/>
                  </a:lnTo>
                  <a:lnTo>
                    <a:pt x="22" y="22"/>
                  </a:lnTo>
                  <a:lnTo>
                    <a:pt x="22" y="22"/>
                  </a:lnTo>
                  <a:lnTo>
                    <a:pt x="0" y="22"/>
                  </a:lnTo>
                  <a:lnTo>
                    <a:pt x="0" y="22"/>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99">
              <a:extLst>
                <a:ext uri="{FF2B5EF4-FFF2-40B4-BE49-F238E27FC236}">
                  <a16:creationId xmlns:a16="http://schemas.microsoft.com/office/drawing/2014/main" id="{A40B26A5-960A-49D2-B8F3-68C1920BBB73}"/>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0 w 20"/>
                <a:gd name="T5" fmla="*/ 21 h 21"/>
                <a:gd name="T6" fmla="*/ 0 w 20"/>
                <a:gd name="T7" fmla="*/ 21 h 21"/>
                <a:gd name="T8" fmla="*/ 0 w 20"/>
                <a:gd name="T9" fmla="*/ 0 h 21"/>
                <a:gd name="T10" fmla="*/ 0 w 20"/>
                <a:gd name="T11" fmla="*/ 0 h 21"/>
                <a:gd name="T12" fmla="*/ 20 w 20"/>
                <a:gd name="T13" fmla="*/ 0 h 21"/>
                <a:gd name="T14" fmla="*/ 20 w 20"/>
                <a:gd name="T15" fmla="*/ 0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0" y="21"/>
                  </a:lnTo>
                  <a:lnTo>
                    <a:pt x="0" y="21"/>
                  </a:lnTo>
                  <a:lnTo>
                    <a:pt x="0" y="0"/>
                  </a:lnTo>
                  <a:lnTo>
                    <a:pt x="0" y="0"/>
                  </a:lnTo>
                  <a:lnTo>
                    <a:pt x="20" y="0"/>
                  </a:lnTo>
                  <a:lnTo>
                    <a:pt x="20" y="0"/>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3" name="Group 52">
            <a:extLst>
              <a:ext uri="{FF2B5EF4-FFF2-40B4-BE49-F238E27FC236}">
                <a16:creationId xmlns:a16="http://schemas.microsoft.com/office/drawing/2014/main" id="{D0A64A2F-B00A-464A-8E2B-F48E61B77913}"/>
              </a:ext>
            </a:extLst>
          </p:cNvPr>
          <p:cNvGrpSpPr/>
          <p:nvPr userDrawn="1"/>
        </p:nvGrpSpPr>
        <p:grpSpPr>
          <a:xfrm rot="20150758">
            <a:off x="6433039" y="-433644"/>
            <a:ext cx="1509308" cy="1589989"/>
            <a:chOff x="-612775" y="963613"/>
            <a:chExt cx="3444876" cy="3629025"/>
          </a:xfrm>
        </p:grpSpPr>
        <p:sp>
          <p:nvSpPr>
            <p:cNvPr id="54" name="Freeform 5">
              <a:extLst>
                <a:ext uri="{FF2B5EF4-FFF2-40B4-BE49-F238E27FC236}">
                  <a16:creationId xmlns:a16="http://schemas.microsoft.com/office/drawing/2014/main" id="{70038CCE-4599-4319-88C5-9EC55AA0C7A8}"/>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5" name="Freeform 6">
              <a:extLst>
                <a:ext uri="{FF2B5EF4-FFF2-40B4-BE49-F238E27FC236}">
                  <a16:creationId xmlns:a16="http://schemas.microsoft.com/office/drawing/2014/main" id="{9FF3ADFD-32BC-4676-BE36-9BA9324014E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6" name="Freeform 7">
              <a:extLst>
                <a:ext uri="{FF2B5EF4-FFF2-40B4-BE49-F238E27FC236}">
                  <a16:creationId xmlns:a16="http://schemas.microsoft.com/office/drawing/2014/main" id="{136DC903-7AC7-4FF3-9DD3-3FAE5EA51C2A}"/>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7" name="Freeform 8">
              <a:extLst>
                <a:ext uri="{FF2B5EF4-FFF2-40B4-BE49-F238E27FC236}">
                  <a16:creationId xmlns:a16="http://schemas.microsoft.com/office/drawing/2014/main" id="{7FF7B148-8800-4EBA-817E-C0E5DD817E57}"/>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8" name="Freeform 9">
              <a:extLst>
                <a:ext uri="{FF2B5EF4-FFF2-40B4-BE49-F238E27FC236}">
                  <a16:creationId xmlns:a16="http://schemas.microsoft.com/office/drawing/2014/main" id="{238E3D90-B243-4981-84C4-B028F0091E80}"/>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9" name="Freeform 10">
              <a:extLst>
                <a:ext uri="{FF2B5EF4-FFF2-40B4-BE49-F238E27FC236}">
                  <a16:creationId xmlns:a16="http://schemas.microsoft.com/office/drawing/2014/main" id="{9B12E47F-2FA7-4785-9DB4-B83A1E64E21B}"/>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0" name="Freeform 11">
              <a:extLst>
                <a:ext uri="{FF2B5EF4-FFF2-40B4-BE49-F238E27FC236}">
                  <a16:creationId xmlns:a16="http://schemas.microsoft.com/office/drawing/2014/main" id="{8039B3D8-EA70-4A75-9C12-0A323E2E4886}"/>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1" name="Freeform 12">
              <a:extLst>
                <a:ext uri="{FF2B5EF4-FFF2-40B4-BE49-F238E27FC236}">
                  <a16:creationId xmlns:a16="http://schemas.microsoft.com/office/drawing/2014/main" id="{E3F6A720-B54D-41E0-8C96-A32F4E1C18D2}"/>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2" name="Freeform 13">
              <a:extLst>
                <a:ext uri="{FF2B5EF4-FFF2-40B4-BE49-F238E27FC236}">
                  <a16:creationId xmlns:a16="http://schemas.microsoft.com/office/drawing/2014/main" id="{1C5062A7-B836-49EE-B122-440BB9CE43B7}"/>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3" name="Freeform 14">
              <a:extLst>
                <a:ext uri="{FF2B5EF4-FFF2-40B4-BE49-F238E27FC236}">
                  <a16:creationId xmlns:a16="http://schemas.microsoft.com/office/drawing/2014/main" id="{7F26F4D5-25E6-4EE0-AAA1-7012D5D405F5}"/>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4" name="Freeform 15">
              <a:extLst>
                <a:ext uri="{FF2B5EF4-FFF2-40B4-BE49-F238E27FC236}">
                  <a16:creationId xmlns:a16="http://schemas.microsoft.com/office/drawing/2014/main" id="{7025C30A-7589-4D37-9329-CCE1847EC53D}"/>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65" name="Group 64">
            <a:extLst>
              <a:ext uri="{FF2B5EF4-FFF2-40B4-BE49-F238E27FC236}">
                <a16:creationId xmlns:a16="http://schemas.microsoft.com/office/drawing/2014/main" id="{42118873-60F4-4B72-A98C-FE3D5A1F0F79}"/>
              </a:ext>
            </a:extLst>
          </p:cNvPr>
          <p:cNvGrpSpPr/>
          <p:nvPr userDrawn="1"/>
        </p:nvGrpSpPr>
        <p:grpSpPr>
          <a:xfrm>
            <a:off x="-71372" y="1448553"/>
            <a:ext cx="1973242" cy="1548323"/>
            <a:chOff x="-1245295" y="2706005"/>
            <a:chExt cx="3494385" cy="2741903"/>
          </a:xfrm>
        </p:grpSpPr>
        <p:sp>
          <p:nvSpPr>
            <p:cNvPr id="66" name="Oval 65">
              <a:extLst>
                <a:ext uri="{FF2B5EF4-FFF2-40B4-BE49-F238E27FC236}">
                  <a16:creationId xmlns:a16="http://schemas.microsoft.com/office/drawing/2014/main" id="{E2F277B4-826F-4793-9697-F149E3319C65}"/>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67" name="Group 18">
              <a:extLst>
                <a:ext uri="{FF2B5EF4-FFF2-40B4-BE49-F238E27FC236}">
                  <a16:creationId xmlns:a16="http://schemas.microsoft.com/office/drawing/2014/main" id="{91DCBBC9-D7A2-43B6-B56C-2C8C53F3EFB7}"/>
                </a:ext>
              </a:extLst>
            </p:cNvPr>
            <p:cNvGrpSpPr>
              <a:grpSpLocks noChangeAspect="1"/>
            </p:cNvGrpSpPr>
            <p:nvPr/>
          </p:nvGrpSpPr>
          <p:grpSpPr bwMode="auto">
            <a:xfrm>
              <a:off x="-407858" y="2706005"/>
              <a:ext cx="2656948" cy="2101055"/>
              <a:chOff x="1427" y="471"/>
              <a:chExt cx="2906" cy="2298"/>
            </a:xfrm>
          </p:grpSpPr>
          <p:sp>
            <p:nvSpPr>
              <p:cNvPr id="68" name="Freeform 19">
                <a:extLst>
                  <a:ext uri="{FF2B5EF4-FFF2-40B4-BE49-F238E27FC236}">
                    <a16:creationId xmlns:a16="http://schemas.microsoft.com/office/drawing/2014/main" id="{D5B9B7AB-A50C-4304-B537-E1C05C90983C}"/>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69" name="Freeform 20">
                <a:extLst>
                  <a:ext uri="{FF2B5EF4-FFF2-40B4-BE49-F238E27FC236}">
                    <a16:creationId xmlns:a16="http://schemas.microsoft.com/office/drawing/2014/main" id="{B73B543C-ACD0-40F9-93A5-501E51FC5036}"/>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0" name="Freeform 21">
                <a:extLst>
                  <a:ext uri="{FF2B5EF4-FFF2-40B4-BE49-F238E27FC236}">
                    <a16:creationId xmlns:a16="http://schemas.microsoft.com/office/drawing/2014/main" id="{D1B74C19-9024-4C75-B7A4-D5EA547DAD97}"/>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1" name="Freeform 22">
                <a:extLst>
                  <a:ext uri="{FF2B5EF4-FFF2-40B4-BE49-F238E27FC236}">
                    <a16:creationId xmlns:a16="http://schemas.microsoft.com/office/drawing/2014/main" id="{9823B90E-6F7C-454C-932E-B76E5A92BEBC}"/>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2" name="Freeform 23">
                <a:extLst>
                  <a:ext uri="{FF2B5EF4-FFF2-40B4-BE49-F238E27FC236}">
                    <a16:creationId xmlns:a16="http://schemas.microsoft.com/office/drawing/2014/main" id="{59968974-DBB5-4E83-9EAD-223C874B9DC1}"/>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75" name="Group 12">
            <a:extLst>
              <a:ext uri="{FF2B5EF4-FFF2-40B4-BE49-F238E27FC236}">
                <a16:creationId xmlns:a16="http://schemas.microsoft.com/office/drawing/2014/main" id="{24B84FBE-6C4C-4491-AE26-7F75F2566592}"/>
              </a:ext>
            </a:extLst>
          </p:cNvPr>
          <p:cNvGrpSpPr>
            <a:grpSpLocks noChangeAspect="1"/>
          </p:cNvGrpSpPr>
          <p:nvPr userDrawn="1"/>
        </p:nvGrpSpPr>
        <p:grpSpPr bwMode="auto">
          <a:xfrm>
            <a:off x="7958600" y="2440901"/>
            <a:ext cx="455384" cy="409985"/>
            <a:chOff x="2228" y="1033"/>
            <a:chExt cx="1304" cy="1174"/>
          </a:xfrm>
        </p:grpSpPr>
        <p:sp>
          <p:nvSpPr>
            <p:cNvPr id="76" name="Freeform 13">
              <a:extLst>
                <a:ext uri="{FF2B5EF4-FFF2-40B4-BE49-F238E27FC236}">
                  <a16:creationId xmlns:a16="http://schemas.microsoft.com/office/drawing/2014/main" id="{DFDDC2C6-31D0-41CF-AC48-19D834EE46D3}"/>
                </a:ext>
              </a:extLst>
            </p:cNvPr>
            <p:cNvSpPr>
              <a:spLocks/>
            </p:cNvSpPr>
            <p:nvPr userDrawn="1"/>
          </p:nvSpPr>
          <p:spPr bwMode="auto">
            <a:xfrm>
              <a:off x="2228" y="1033"/>
              <a:ext cx="1304" cy="508"/>
            </a:xfrm>
            <a:custGeom>
              <a:avLst/>
              <a:gdLst>
                <a:gd name="T0" fmla="*/ 94 w 1304"/>
                <a:gd name="T1" fmla="*/ 322 h 508"/>
                <a:gd name="T2" fmla="*/ 0 w 1304"/>
                <a:gd name="T3" fmla="*/ 296 h 508"/>
                <a:gd name="T4" fmla="*/ 0 w 1304"/>
                <a:gd name="T5" fmla="*/ 210 h 508"/>
                <a:gd name="T6" fmla="*/ 606 w 1304"/>
                <a:gd name="T7" fmla="*/ 6 h 508"/>
                <a:gd name="T8" fmla="*/ 606 w 1304"/>
                <a:gd name="T9" fmla="*/ 6 h 508"/>
                <a:gd name="T10" fmla="*/ 622 w 1304"/>
                <a:gd name="T11" fmla="*/ 0 h 508"/>
                <a:gd name="T12" fmla="*/ 638 w 1304"/>
                <a:gd name="T13" fmla="*/ 0 h 508"/>
                <a:gd name="T14" fmla="*/ 654 w 1304"/>
                <a:gd name="T15" fmla="*/ 0 h 508"/>
                <a:gd name="T16" fmla="*/ 670 w 1304"/>
                <a:gd name="T17" fmla="*/ 6 h 508"/>
                <a:gd name="T18" fmla="*/ 1304 w 1304"/>
                <a:gd name="T19" fmla="*/ 210 h 508"/>
                <a:gd name="T20" fmla="*/ 1304 w 1304"/>
                <a:gd name="T21" fmla="*/ 296 h 508"/>
                <a:gd name="T22" fmla="*/ 662 w 1304"/>
                <a:gd name="T23" fmla="*/ 504 h 508"/>
                <a:gd name="T24" fmla="*/ 662 w 1304"/>
                <a:gd name="T25" fmla="*/ 504 h 508"/>
                <a:gd name="T26" fmla="*/ 648 w 1304"/>
                <a:gd name="T27" fmla="*/ 508 h 508"/>
                <a:gd name="T28" fmla="*/ 634 w 1304"/>
                <a:gd name="T29" fmla="*/ 508 h 508"/>
                <a:gd name="T30" fmla="*/ 620 w 1304"/>
                <a:gd name="T31" fmla="*/ 508 h 508"/>
                <a:gd name="T32" fmla="*/ 606 w 1304"/>
                <a:gd name="T33" fmla="*/ 504 h 508"/>
                <a:gd name="T34" fmla="*/ 184 w 1304"/>
                <a:gd name="T35" fmla="*/ 352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4" h="508">
                  <a:moveTo>
                    <a:pt x="94" y="322"/>
                  </a:moveTo>
                  <a:lnTo>
                    <a:pt x="0" y="296"/>
                  </a:lnTo>
                  <a:lnTo>
                    <a:pt x="0" y="210"/>
                  </a:lnTo>
                  <a:lnTo>
                    <a:pt x="606" y="6"/>
                  </a:lnTo>
                  <a:lnTo>
                    <a:pt x="606" y="6"/>
                  </a:lnTo>
                  <a:lnTo>
                    <a:pt x="622" y="0"/>
                  </a:lnTo>
                  <a:lnTo>
                    <a:pt x="638" y="0"/>
                  </a:lnTo>
                  <a:lnTo>
                    <a:pt x="654" y="0"/>
                  </a:lnTo>
                  <a:lnTo>
                    <a:pt x="670" y="6"/>
                  </a:lnTo>
                  <a:lnTo>
                    <a:pt x="1304" y="210"/>
                  </a:lnTo>
                  <a:lnTo>
                    <a:pt x="1304" y="296"/>
                  </a:lnTo>
                  <a:lnTo>
                    <a:pt x="662" y="504"/>
                  </a:lnTo>
                  <a:lnTo>
                    <a:pt x="662" y="504"/>
                  </a:lnTo>
                  <a:lnTo>
                    <a:pt x="648" y="508"/>
                  </a:lnTo>
                  <a:lnTo>
                    <a:pt x="634" y="508"/>
                  </a:lnTo>
                  <a:lnTo>
                    <a:pt x="620" y="508"/>
                  </a:lnTo>
                  <a:lnTo>
                    <a:pt x="606" y="504"/>
                  </a:lnTo>
                  <a:lnTo>
                    <a:pt x="184" y="352"/>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14">
              <a:extLst>
                <a:ext uri="{FF2B5EF4-FFF2-40B4-BE49-F238E27FC236}">
                  <a16:creationId xmlns:a16="http://schemas.microsoft.com/office/drawing/2014/main" id="{0E1D0493-958B-4179-BC99-B14503AC67DB}"/>
                </a:ext>
              </a:extLst>
            </p:cNvPr>
            <p:cNvSpPr>
              <a:spLocks/>
            </p:cNvSpPr>
            <p:nvPr userDrawn="1"/>
          </p:nvSpPr>
          <p:spPr bwMode="auto">
            <a:xfrm>
              <a:off x="2370" y="1243"/>
              <a:ext cx="482" cy="568"/>
            </a:xfrm>
            <a:custGeom>
              <a:avLst/>
              <a:gdLst>
                <a:gd name="T0" fmla="*/ 482 w 482"/>
                <a:gd name="T1" fmla="*/ 0 h 568"/>
                <a:gd name="T2" fmla="*/ 50 w 482"/>
                <a:gd name="T3" fmla="*/ 138 h 568"/>
                <a:gd name="T4" fmla="*/ 50 w 482"/>
                <a:gd name="T5" fmla="*/ 138 h 568"/>
                <a:gd name="T6" fmla="*/ 40 w 482"/>
                <a:gd name="T7" fmla="*/ 142 h 568"/>
                <a:gd name="T8" fmla="*/ 30 w 482"/>
                <a:gd name="T9" fmla="*/ 148 h 568"/>
                <a:gd name="T10" fmla="*/ 22 w 482"/>
                <a:gd name="T11" fmla="*/ 154 h 568"/>
                <a:gd name="T12" fmla="*/ 14 w 482"/>
                <a:gd name="T13" fmla="*/ 164 h 568"/>
                <a:gd name="T14" fmla="*/ 8 w 482"/>
                <a:gd name="T15" fmla="*/ 176 h 568"/>
                <a:gd name="T16" fmla="*/ 4 w 482"/>
                <a:gd name="T17" fmla="*/ 190 h 568"/>
                <a:gd name="T18" fmla="*/ 0 w 482"/>
                <a:gd name="T19" fmla="*/ 206 h 568"/>
                <a:gd name="T20" fmla="*/ 0 w 482"/>
                <a:gd name="T21" fmla="*/ 226 h 568"/>
                <a:gd name="T22" fmla="*/ 0 w 482"/>
                <a:gd name="T23"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2" h="568">
                  <a:moveTo>
                    <a:pt x="482" y="0"/>
                  </a:moveTo>
                  <a:lnTo>
                    <a:pt x="50" y="138"/>
                  </a:lnTo>
                  <a:lnTo>
                    <a:pt x="50" y="138"/>
                  </a:lnTo>
                  <a:lnTo>
                    <a:pt x="40" y="142"/>
                  </a:lnTo>
                  <a:lnTo>
                    <a:pt x="30" y="148"/>
                  </a:lnTo>
                  <a:lnTo>
                    <a:pt x="22" y="154"/>
                  </a:lnTo>
                  <a:lnTo>
                    <a:pt x="14" y="164"/>
                  </a:lnTo>
                  <a:lnTo>
                    <a:pt x="8" y="176"/>
                  </a:lnTo>
                  <a:lnTo>
                    <a:pt x="4" y="190"/>
                  </a:lnTo>
                  <a:lnTo>
                    <a:pt x="0" y="206"/>
                  </a:lnTo>
                  <a:lnTo>
                    <a:pt x="0" y="226"/>
                  </a:lnTo>
                  <a:lnTo>
                    <a:pt x="0" y="568"/>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15">
              <a:extLst>
                <a:ext uri="{FF2B5EF4-FFF2-40B4-BE49-F238E27FC236}">
                  <a16:creationId xmlns:a16="http://schemas.microsoft.com/office/drawing/2014/main" id="{91CE7D7F-75D7-4922-9B1D-3AF765401521}"/>
                </a:ext>
              </a:extLst>
            </p:cNvPr>
            <p:cNvSpPr>
              <a:spLocks/>
            </p:cNvSpPr>
            <p:nvPr userDrawn="1"/>
          </p:nvSpPr>
          <p:spPr bwMode="auto">
            <a:xfrm>
              <a:off x="2540" y="1441"/>
              <a:ext cx="454" cy="370"/>
            </a:xfrm>
            <a:custGeom>
              <a:avLst/>
              <a:gdLst>
                <a:gd name="T0" fmla="*/ 454 w 454"/>
                <a:gd name="T1" fmla="*/ 362 h 370"/>
                <a:gd name="T2" fmla="*/ 454 w 454"/>
                <a:gd name="T3" fmla="*/ 362 h 370"/>
                <a:gd name="T4" fmla="*/ 398 w 454"/>
                <a:gd name="T5" fmla="*/ 368 h 370"/>
                <a:gd name="T6" fmla="*/ 340 w 454"/>
                <a:gd name="T7" fmla="*/ 370 h 370"/>
                <a:gd name="T8" fmla="*/ 340 w 454"/>
                <a:gd name="T9" fmla="*/ 370 h 370"/>
                <a:gd name="T10" fmla="*/ 272 w 454"/>
                <a:gd name="T11" fmla="*/ 366 h 370"/>
                <a:gd name="T12" fmla="*/ 208 w 454"/>
                <a:gd name="T13" fmla="*/ 360 h 370"/>
                <a:gd name="T14" fmla="*/ 150 w 454"/>
                <a:gd name="T15" fmla="*/ 350 h 370"/>
                <a:gd name="T16" fmla="*/ 124 w 454"/>
                <a:gd name="T17" fmla="*/ 344 h 370"/>
                <a:gd name="T18" fmla="*/ 100 w 454"/>
                <a:gd name="T19" fmla="*/ 336 h 370"/>
                <a:gd name="T20" fmla="*/ 78 w 454"/>
                <a:gd name="T21" fmla="*/ 328 h 370"/>
                <a:gd name="T22" fmla="*/ 58 w 454"/>
                <a:gd name="T23" fmla="*/ 320 h 370"/>
                <a:gd name="T24" fmla="*/ 40 w 454"/>
                <a:gd name="T25" fmla="*/ 310 h 370"/>
                <a:gd name="T26" fmla="*/ 26 w 454"/>
                <a:gd name="T27" fmla="*/ 300 h 370"/>
                <a:gd name="T28" fmla="*/ 16 w 454"/>
                <a:gd name="T29" fmla="*/ 290 h 370"/>
                <a:gd name="T30" fmla="*/ 6 w 454"/>
                <a:gd name="T31" fmla="*/ 278 h 370"/>
                <a:gd name="T32" fmla="*/ 2 w 454"/>
                <a:gd name="T33" fmla="*/ 268 h 370"/>
                <a:gd name="T34" fmla="*/ 0 w 454"/>
                <a:gd name="T35" fmla="*/ 256 h 370"/>
                <a:gd name="T36" fmla="*/ 0 w 454"/>
                <a:gd name="T37"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4" h="370">
                  <a:moveTo>
                    <a:pt x="454" y="362"/>
                  </a:moveTo>
                  <a:lnTo>
                    <a:pt x="454" y="362"/>
                  </a:lnTo>
                  <a:lnTo>
                    <a:pt x="398" y="368"/>
                  </a:lnTo>
                  <a:lnTo>
                    <a:pt x="340" y="370"/>
                  </a:lnTo>
                  <a:lnTo>
                    <a:pt x="340" y="370"/>
                  </a:lnTo>
                  <a:lnTo>
                    <a:pt x="272" y="366"/>
                  </a:lnTo>
                  <a:lnTo>
                    <a:pt x="208" y="360"/>
                  </a:lnTo>
                  <a:lnTo>
                    <a:pt x="150" y="350"/>
                  </a:lnTo>
                  <a:lnTo>
                    <a:pt x="124" y="344"/>
                  </a:lnTo>
                  <a:lnTo>
                    <a:pt x="100" y="336"/>
                  </a:lnTo>
                  <a:lnTo>
                    <a:pt x="78" y="328"/>
                  </a:lnTo>
                  <a:lnTo>
                    <a:pt x="58" y="320"/>
                  </a:lnTo>
                  <a:lnTo>
                    <a:pt x="40" y="310"/>
                  </a:lnTo>
                  <a:lnTo>
                    <a:pt x="26" y="300"/>
                  </a:lnTo>
                  <a:lnTo>
                    <a:pt x="16" y="290"/>
                  </a:lnTo>
                  <a:lnTo>
                    <a:pt x="6" y="278"/>
                  </a:lnTo>
                  <a:lnTo>
                    <a:pt x="2" y="268"/>
                  </a:lnTo>
                  <a:lnTo>
                    <a:pt x="0" y="256"/>
                  </a:lnTo>
                  <a:lnTo>
                    <a:pt x="0" y="0"/>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Line 16">
              <a:extLst>
                <a:ext uri="{FF2B5EF4-FFF2-40B4-BE49-F238E27FC236}">
                  <a16:creationId xmlns:a16="http://schemas.microsoft.com/office/drawing/2014/main" id="{FB53E6CE-917E-45E9-B536-C9499B9C2DB6}"/>
                </a:ext>
              </a:extLst>
            </p:cNvPr>
            <p:cNvSpPr>
              <a:spLocks noChangeShapeType="1"/>
            </p:cNvSpPr>
            <p:nvPr userDrawn="1"/>
          </p:nvSpPr>
          <p:spPr bwMode="auto">
            <a:xfrm>
              <a:off x="3220" y="1441"/>
              <a:ext cx="0" cy="170"/>
            </a:xfrm>
            <a:prstGeom prst="line">
              <a:avLst/>
            </a:prstGeom>
            <a:noFill/>
            <a:ln w="19050">
              <a:solidFill>
                <a:srgbClr val="486A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7">
              <a:extLst>
                <a:ext uri="{FF2B5EF4-FFF2-40B4-BE49-F238E27FC236}">
                  <a16:creationId xmlns:a16="http://schemas.microsoft.com/office/drawing/2014/main" id="{1D7FD418-980E-47C3-92E2-5F45DB934869}"/>
                </a:ext>
              </a:extLst>
            </p:cNvPr>
            <p:cNvSpPr>
              <a:spLocks/>
            </p:cNvSpPr>
            <p:nvPr userDrawn="1"/>
          </p:nvSpPr>
          <p:spPr bwMode="auto">
            <a:xfrm>
              <a:off x="3078" y="1623"/>
              <a:ext cx="396" cy="584"/>
            </a:xfrm>
            <a:custGeom>
              <a:avLst/>
              <a:gdLst>
                <a:gd name="T0" fmla="*/ 392 w 396"/>
                <a:gd name="T1" fmla="*/ 284 h 584"/>
                <a:gd name="T2" fmla="*/ 0 w 396"/>
                <a:gd name="T3" fmla="*/ 0 h 584"/>
                <a:gd name="T4" fmla="*/ 0 w 396"/>
                <a:gd name="T5" fmla="*/ 482 h 584"/>
                <a:gd name="T6" fmla="*/ 0 w 396"/>
                <a:gd name="T7" fmla="*/ 482 h 584"/>
                <a:gd name="T8" fmla="*/ 0 w 396"/>
                <a:gd name="T9" fmla="*/ 488 h 584"/>
                <a:gd name="T10" fmla="*/ 2 w 396"/>
                <a:gd name="T11" fmla="*/ 492 h 584"/>
                <a:gd name="T12" fmla="*/ 4 w 396"/>
                <a:gd name="T13" fmla="*/ 494 h 584"/>
                <a:gd name="T14" fmla="*/ 8 w 396"/>
                <a:gd name="T15" fmla="*/ 496 h 584"/>
                <a:gd name="T16" fmla="*/ 12 w 396"/>
                <a:gd name="T17" fmla="*/ 496 h 584"/>
                <a:gd name="T18" fmla="*/ 16 w 396"/>
                <a:gd name="T19" fmla="*/ 496 h 584"/>
                <a:gd name="T20" fmla="*/ 20 w 396"/>
                <a:gd name="T21" fmla="*/ 494 h 584"/>
                <a:gd name="T22" fmla="*/ 24 w 396"/>
                <a:gd name="T23" fmla="*/ 490 h 584"/>
                <a:gd name="T24" fmla="*/ 134 w 396"/>
                <a:gd name="T25" fmla="*/ 384 h 584"/>
                <a:gd name="T26" fmla="*/ 240 w 396"/>
                <a:gd name="T27" fmla="*/ 570 h 584"/>
                <a:gd name="T28" fmla="*/ 240 w 396"/>
                <a:gd name="T29" fmla="*/ 570 h 584"/>
                <a:gd name="T30" fmla="*/ 244 w 396"/>
                <a:gd name="T31" fmla="*/ 576 h 584"/>
                <a:gd name="T32" fmla="*/ 248 w 396"/>
                <a:gd name="T33" fmla="*/ 580 h 584"/>
                <a:gd name="T34" fmla="*/ 254 w 396"/>
                <a:gd name="T35" fmla="*/ 582 h 584"/>
                <a:gd name="T36" fmla="*/ 260 w 396"/>
                <a:gd name="T37" fmla="*/ 584 h 584"/>
                <a:gd name="T38" fmla="*/ 266 w 396"/>
                <a:gd name="T39" fmla="*/ 584 h 584"/>
                <a:gd name="T40" fmla="*/ 272 w 396"/>
                <a:gd name="T41" fmla="*/ 584 h 584"/>
                <a:gd name="T42" fmla="*/ 280 w 396"/>
                <a:gd name="T43" fmla="*/ 582 h 584"/>
                <a:gd name="T44" fmla="*/ 286 w 396"/>
                <a:gd name="T45" fmla="*/ 578 h 584"/>
                <a:gd name="T46" fmla="*/ 330 w 396"/>
                <a:gd name="T47" fmla="*/ 550 h 584"/>
                <a:gd name="T48" fmla="*/ 330 w 396"/>
                <a:gd name="T49" fmla="*/ 550 h 584"/>
                <a:gd name="T50" fmla="*/ 336 w 396"/>
                <a:gd name="T51" fmla="*/ 546 h 584"/>
                <a:gd name="T52" fmla="*/ 340 w 396"/>
                <a:gd name="T53" fmla="*/ 540 h 584"/>
                <a:gd name="T54" fmla="*/ 346 w 396"/>
                <a:gd name="T55" fmla="*/ 528 h 584"/>
                <a:gd name="T56" fmla="*/ 348 w 396"/>
                <a:gd name="T57" fmla="*/ 522 h 584"/>
                <a:gd name="T58" fmla="*/ 348 w 396"/>
                <a:gd name="T59" fmla="*/ 516 h 584"/>
                <a:gd name="T60" fmla="*/ 348 w 396"/>
                <a:gd name="T61" fmla="*/ 510 h 584"/>
                <a:gd name="T62" fmla="*/ 344 w 396"/>
                <a:gd name="T63" fmla="*/ 504 h 584"/>
                <a:gd name="T64" fmla="*/ 244 w 396"/>
                <a:gd name="T65" fmla="*/ 328 h 584"/>
                <a:gd name="T66" fmla="*/ 376 w 396"/>
                <a:gd name="T67" fmla="*/ 328 h 584"/>
                <a:gd name="T68" fmla="*/ 376 w 396"/>
                <a:gd name="T69" fmla="*/ 328 h 584"/>
                <a:gd name="T70" fmla="*/ 382 w 396"/>
                <a:gd name="T71" fmla="*/ 328 h 584"/>
                <a:gd name="T72" fmla="*/ 388 w 396"/>
                <a:gd name="T73" fmla="*/ 324 h 584"/>
                <a:gd name="T74" fmla="*/ 392 w 396"/>
                <a:gd name="T75" fmla="*/ 316 h 584"/>
                <a:gd name="T76" fmla="*/ 394 w 396"/>
                <a:gd name="T77" fmla="*/ 310 h 584"/>
                <a:gd name="T78" fmla="*/ 396 w 396"/>
                <a:gd name="T79" fmla="*/ 302 h 584"/>
                <a:gd name="T80" fmla="*/ 396 w 396"/>
                <a:gd name="T81" fmla="*/ 294 h 584"/>
                <a:gd name="T82" fmla="*/ 394 w 396"/>
                <a:gd name="T83" fmla="*/ 288 h 584"/>
                <a:gd name="T84" fmla="*/ 392 w 396"/>
                <a:gd name="T85" fmla="*/ 284 h 584"/>
                <a:gd name="T86" fmla="*/ 392 w 396"/>
                <a:gd name="T87" fmla="*/ 28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6" h="584">
                  <a:moveTo>
                    <a:pt x="392" y="284"/>
                  </a:moveTo>
                  <a:lnTo>
                    <a:pt x="0" y="0"/>
                  </a:lnTo>
                  <a:lnTo>
                    <a:pt x="0" y="482"/>
                  </a:lnTo>
                  <a:lnTo>
                    <a:pt x="0" y="482"/>
                  </a:lnTo>
                  <a:lnTo>
                    <a:pt x="0" y="488"/>
                  </a:lnTo>
                  <a:lnTo>
                    <a:pt x="2" y="492"/>
                  </a:lnTo>
                  <a:lnTo>
                    <a:pt x="4" y="494"/>
                  </a:lnTo>
                  <a:lnTo>
                    <a:pt x="8" y="496"/>
                  </a:lnTo>
                  <a:lnTo>
                    <a:pt x="12" y="496"/>
                  </a:lnTo>
                  <a:lnTo>
                    <a:pt x="16" y="496"/>
                  </a:lnTo>
                  <a:lnTo>
                    <a:pt x="20" y="494"/>
                  </a:lnTo>
                  <a:lnTo>
                    <a:pt x="24" y="490"/>
                  </a:lnTo>
                  <a:lnTo>
                    <a:pt x="134" y="384"/>
                  </a:lnTo>
                  <a:lnTo>
                    <a:pt x="240" y="570"/>
                  </a:lnTo>
                  <a:lnTo>
                    <a:pt x="240" y="570"/>
                  </a:lnTo>
                  <a:lnTo>
                    <a:pt x="244" y="576"/>
                  </a:lnTo>
                  <a:lnTo>
                    <a:pt x="248" y="580"/>
                  </a:lnTo>
                  <a:lnTo>
                    <a:pt x="254" y="582"/>
                  </a:lnTo>
                  <a:lnTo>
                    <a:pt x="260" y="584"/>
                  </a:lnTo>
                  <a:lnTo>
                    <a:pt x="266" y="584"/>
                  </a:lnTo>
                  <a:lnTo>
                    <a:pt x="272" y="584"/>
                  </a:lnTo>
                  <a:lnTo>
                    <a:pt x="280" y="582"/>
                  </a:lnTo>
                  <a:lnTo>
                    <a:pt x="286" y="578"/>
                  </a:lnTo>
                  <a:lnTo>
                    <a:pt x="330" y="550"/>
                  </a:lnTo>
                  <a:lnTo>
                    <a:pt x="330" y="550"/>
                  </a:lnTo>
                  <a:lnTo>
                    <a:pt x="336" y="546"/>
                  </a:lnTo>
                  <a:lnTo>
                    <a:pt x="340" y="540"/>
                  </a:lnTo>
                  <a:lnTo>
                    <a:pt x="346" y="528"/>
                  </a:lnTo>
                  <a:lnTo>
                    <a:pt x="348" y="522"/>
                  </a:lnTo>
                  <a:lnTo>
                    <a:pt x="348" y="516"/>
                  </a:lnTo>
                  <a:lnTo>
                    <a:pt x="348" y="510"/>
                  </a:lnTo>
                  <a:lnTo>
                    <a:pt x="344" y="504"/>
                  </a:lnTo>
                  <a:lnTo>
                    <a:pt x="244" y="328"/>
                  </a:lnTo>
                  <a:lnTo>
                    <a:pt x="376" y="328"/>
                  </a:lnTo>
                  <a:lnTo>
                    <a:pt x="376" y="328"/>
                  </a:lnTo>
                  <a:lnTo>
                    <a:pt x="382" y="328"/>
                  </a:lnTo>
                  <a:lnTo>
                    <a:pt x="388" y="324"/>
                  </a:lnTo>
                  <a:lnTo>
                    <a:pt x="392" y="316"/>
                  </a:lnTo>
                  <a:lnTo>
                    <a:pt x="394" y="310"/>
                  </a:lnTo>
                  <a:lnTo>
                    <a:pt x="396" y="302"/>
                  </a:lnTo>
                  <a:lnTo>
                    <a:pt x="396" y="294"/>
                  </a:lnTo>
                  <a:lnTo>
                    <a:pt x="394" y="288"/>
                  </a:lnTo>
                  <a:lnTo>
                    <a:pt x="392" y="284"/>
                  </a:lnTo>
                  <a:lnTo>
                    <a:pt x="392" y="284"/>
                  </a:lnTo>
                  <a:close/>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9083854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A2E97CA-0DDC-47AB-BC8A-E7DAA6A92D55}"/>
              </a:ext>
            </a:extLst>
          </p:cNvPr>
          <p:cNvSpPr txBox="1"/>
          <p:nvPr userDrawn="1"/>
        </p:nvSpPr>
        <p:spPr>
          <a:xfrm>
            <a:off x="3451238" y="2016183"/>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D4070D-C4D2-400F-874F-9BF6131A5D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5139174"/>
          </a:xfrm>
          <a:prstGeom prst="rect">
            <a:avLst/>
          </a:prstGeom>
        </p:spPr>
      </p:pic>
      <p:sp>
        <p:nvSpPr>
          <p:cNvPr id="26"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4148001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A2E97CA-0DDC-47AB-BC8A-E7DAA6A92D55}"/>
              </a:ext>
            </a:extLst>
          </p:cNvPr>
          <p:cNvSpPr txBox="1"/>
          <p:nvPr userDrawn="1"/>
        </p:nvSpPr>
        <p:spPr>
          <a:xfrm>
            <a:off x="3379230" y="928592"/>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469" t="24584" r="4830"/>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8545278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8" name="Picture 7" descr="A picture containing table, game&#10;&#10;Description automatically generated">
            <a:extLst>
              <a:ext uri="{FF2B5EF4-FFF2-40B4-BE49-F238E27FC236}">
                <a16:creationId xmlns:a16="http://schemas.microsoft.com/office/drawing/2014/main" id="{8E83E5C7-E9B1-4CEB-BBAE-CC8DB839F3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128" t="24511" r="8921" b="300"/>
          <a:stretch/>
        </p:blipFill>
        <p:spPr>
          <a:xfrm>
            <a:off x="0" y="0"/>
            <a:ext cx="9144000"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9" y="2714222"/>
            <a:ext cx="5404444"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9" y="3507854"/>
            <a:ext cx="5404444"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
        <p:nvSpPr>
          <p:cNvPr id="3" name="Slide Number Placeholder 2">
            <a:extLst>
              <a:ext uri="{FF2B5EF4-FFF2-40B4-BE49-F238E27FC236}">
                <a16:creationId xmlns:a16="http://schemas.microsoft.com/office/drawing/2014/main" id="{15735F32-E12E-477C-AC13-4977EFD375B3}"/>
              </a:ext>
            </a:extLst>
          </p:cNvPr>
          <p:cNvSpPr>
            <a:spLocks noGrp="1"/>
          </p:cNvSpPr>
          <p:nvPr>
            <p:ph type="sldNum" sz="quarter" idx="10"/>
          </p:nvPr>
        </p:nvSpPr>
        <p:spPr/>
        <p:txBody>
          <a:bodyPr/>
          <a:lstStyle/>
          <a:p>
            <a:fld id="{1C146586-7EC2-481D-848F-8CE41EB2DE6C}" type="slidenum">
              <a:rPr lang="en-US" smtClean="0"/>
              <a:pPr/>
              <a:t>‹#›</a:t>
            </a:fld>
            <a:endParaRPr lang="en-US" dirty="0"/>
          </a:p>
        </p:txBody>
      </p:sp>
      <p:sp>
        <p:nvSpPr>
          <p:cNvPr id="11" name="Text Placeholder 10">
            <a:extLst>
              <a:ext uri="{FF2B5EF4-FFF2-40B4-BE49-F238E27FC236}">
                <a16:creationId xmlns:a16="http://schemas.microsoft.com/office/drawing/2014/main" id="{C951E2A0-40BE-4A8E-8CFC-BFB81F287D34}"/>
              </a:ext>
            </a:extLst>
          </p:cNvPr>
          <p:cNvSpPr>
            <a:spLocks noGrp="1"/>
          </p:cNvSpPr>
          <p:nvPr>
            <p:ph type="body" sz="quarter" idx="12" hasCustomPrompt="1"/>
          </p:nvPr>
        </p:nvSpPr>
        <p:spPr>
          <a:xfrm>
            <a:off x="534988" y="4055411"/>
            <a:ext cx="5404444"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3870184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9D77F2-DA7C-4E84-BD75-582449B075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995" t="24673" r="12678"/>
          <a:stretch/>
        </p:blipFill>
        <p:spPr>
          <a:xfrm>
            <a:off x="-15699" y="4828"/>
            <a:ext cx="9159699" cy="5133842"/>
          </a:xfrm>
          <a:prstGeom prst="rect">
            <a:avLst/>
          </a:prstGeom>
        </p:spPr>
      </p:pic>
      <p:sp>
        <p:nvSpPr>
          <p:cNvPr id="26" name="Title 1"/>
          <p:cNvSpPr>
            <a:spLocks noGrp="1"/>
          </p:cNvSpPr>
          <p:nvPr>
            <p:ph type="ctrTitle" hasCustomPrompt="1"/>
          </p:nvPr>
        </p:nvSpPr>
        <p:spPr>
          <a:xfrm>
            <a:off x="535709" y="1698002"/>
            <a:ext cx="3676252"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9" y="3125466"/>
            <a:ext cx="367625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F05BBEEC-B96D-41D7-A966-B60BFA5FA192}"/>
              </a:ext>
            </a:extLst>
          </p:cNvPr>
          <p:cNvSpPr>
            <a:spLocks noGrp="1"/>
          </p:cNvSpPr>
          <p:nvPr>
            <p:ph type="body" sz="quarter" idx="12" hasCustomPrompt="1"/>
          </p:nvPr>
        </p:nvSpPr>
        <p:spPr>
          <a:xfrm>
            <a:off x="534987" y="3921131"/>
            <a:ext cx="3676253" cy="46055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264492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268" t="23983" r="7866"/>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19064566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096" t="24619" r="9582" b="-1"/>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6696344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469" t="24584" r="4830"/>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8167106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731" t="25372" r="4395"/>
          <a:stretch/>
        </p:blipFill>
        <p:spPr>
          <a:xfrm>
            <a:off x="0" y="0"/>
            <a:ext cx="9144000" cy="5143500"/>
          </a:xfrm>
          <a:prstGeom prst="rect">
            <a:avLst/>
          </a:prstGeom>
        </p:spPr>
      </p:pic>
      <p:sp>
        <p:nvSpPr>
          <p:cNvPr id="52" name="Title 1"/>
          <p:cNvSpPr>
            <a:spLocks noGrp="1"/>
          </p:cNvSpPr>
          <p:nvPr>
            <p:ph type="ctrTitle" hasCustomPrompt="1"/>
          </p:nvPr>
        </p:nvSpPr>
        <p:spPr>
          <a:xfrm>
            <a:off x="541988"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41988"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32996"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41267"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9689795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r="1619" b="693"/>
          <a:stretch/>
        </p:blipFill>
        <p:spPr>
          <a:xfrm>
            <a:off x="0" y="0"/>
            <a:ext cx="9144000" cy="5143500"/>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420325"/>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pic>
        <p:nvPicPr>
          <p:cNvPr id="6" name="Picture 5">
            <a:extLst>
              <a:ext uri="{FF2B5EF4-FFF2-40B4-BE49-F238E27FC236}">
                <a16:creationId xmlns:a16="http://schemas.microsoft.com/office/drawing/2014/main" id="{1B9C4442-49AF-44B1-BD22-999375CA4D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23615987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5479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5E2835-2900-462D-9FF3-39B9A6F7283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875643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73379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10751550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Tree>
    <p:extLst>
      <p:ext uri="{BB962C8B-B14F-4D97-AF65-F5344CB8AC3E}">
        <p14:creationId xmlns:p14="http://schemas.microsoft.com/office/powerpoint/2010/main" val="25659863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15722059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323528"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t="11828" r="567" b="31504"/>
          <a:stretch/>
        </p:blipFill>
        <p:spPr>
          <a:xfrm>
            <a:off x="0" y="0"/>
            <a:ext cx="9144000" cy="3203240"/>
          </a:xfrm>
          <a:prstGeom prst="rect">
            <a:avLst/>
          </a:prstGeom>
        </p:spPr>
      </p:pic>
    </p:spTree>
    <p:extLst>
      <p:ext uri="{BB962C8B-B14F-4D97-AF65-F5344CB8AC3E}">
        <p14:creationId xmlns:p14="http://schemas.microsoft.com/office/powerpoint/2010/main" val="24737512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209" t="31012" r="1100" b="844"/>
          <a:stretch/>
        </p:blipFill>
        <p:spPr>
          <a:xfrm>
            <a:off x="0" y="0"/>
            <a:ext cx="9144000" cy="3132946"/>
          </a:xfrm>
          <a:prstGeom prst="rect">
            <a:avLst/>
          </a:prstGeom>
        </p:spPr>
      </p:pic>
    </p:spTree>
    <p:extLst>
      <p:ext uri="{BB962C8B-B14F-4D97-AF65-F5344CB8AC3E}">
        <p14:creationId xmlns:p14="http://schemas.microsoft.com/office/powerpoint/2010/main" val="6715855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5" t="16720" r="8093" b="890"/>
          <a:stretch/>
        </p:blipFill>
        <p:spPr>
          <a:xfrm>
            <a:off x="0" y="0"/>
            <a:ext cx="9144000" cy="3205390"/>
          </a:xfrm>
          <a:prstGeom prst="rect">
            <a:avLst/>
          </a:prstGeom>
        </p:spPr>
      </p:pic>
    </p:spTree>
    <p:extLst>
      <p:ext uri="{BB962C8B-B14F-4D97-AF65-F5344CB8AC3E}">
        <p14:creationId xmlns:p14="http://schemas.microsoft.com/office/powerpoint/2010/main" val="24608728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 t="20662" r="398" b="11351"/>
          <a:stretch/>
        </p:blipFill>
        <p:spPr>
          <a:xfrm>
            <a:off x="1" y="0"/>
            <a:ext cx="9144000" cy="3147814"/>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1033827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7" t="19007" r="8457"/>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5755597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9" t="17838" r="9563" b="4056"/>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787667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2CE03C-2CF8-42AA-979F-7DCCDFEE20C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CE7F33B8-6CE1-473F-AFF4-617A3F31D49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5923852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4179443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952138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263526-F55E-4F5E-A7B1-C12E2B6F85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21" y="-1"/>
            <a:ext cx="9121629" cy="5143501"/>
          </a:xfrm>
          <a:prstGeom prst="rect">
            <a:avLst/>
          </a:prstGeom>
        </p:spPr>
      </p:pic>
      <p:sp>
        <p:nvSpPr>
          <p:cNvPr id="6" name="Subtitle 2">
            <a:extLst>
              <a:ext uri="{FF2B5EF4-FFF2-40B4-BE49-F238E27FC236}">
                <a16:creationId xmlns:a16="http://schemas.microsoft.com/office/drawing/2014/main" id="{B0370DE1-8EC1-43C8-9C54-1BE4371E7539}"/>
              </a:ext>
            </a:extLst>
          </p:cNvPr>
          <p:cNvSpPr>
            <a:spLocks noGrp="1"/>
          </p:cNvSpPr>
          <p:nvPr>
            <p:ph type="subTitle" idx="1" hasCustomPrompt="1"/>
          </p:nvPr>
        </p:nvSpPr>
        <p:spPr>
          <a:xfrm>
            <a:off x="3456709" y="2165378"/>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42DE264F-1725-4C1C-AC62-D5D893323249}"/>
              </a:ext>
            </a:extLst>
          </p:cNvPr>
          <p:cNvCxnSpPr>
            <a:cxnSpLocks/>
          </p:cNvCxnSpPr>
          <p:nvPr userDrawn="1"/>
        </p:nvCxnSpPr>
        <p:spPr>
          <a:xfrm>
            <a:off x="3347864" y="2144054"/>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0C87C35-9F9E-4105-B01E-1C9EEAC8EE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6496623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BA1091-F064-4062-9C3E-209801E845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1" y="12107"/>
            <a:ext cx="9289030" cy="5211832"/>
          </a:xfrm>
          <a:prstGeom prst="rect">
            <a:avLst/>
          </a:prstGeom>
        </p:spPr>
      </p:pic>
      <p:sp>
        <p:nvSpPr>
          <p:cNvPr id="6" name="Subtitle 2">
            <a:extLst>
              <a:ext uri="{FF2B5EF4-FFF2-40B4-BE49-F238E27FC236}">
                <a16:creationId xmlns:a16="http://schemas.microsoft.com/office/drawing/2014/main" id="{E25825C9-E365-484A-BAFE-AEBBFA5CDCBC}"/>
              </a:ext>
            </a:extLst>
          </p:cNvPr>
          <p:cNvSpPr>
            <a:spLocks noGrp="1"/>
          </p:cNvSpPr>
          <p:nvPr>
            <p:ph type="subTitle" idx="1" hasCustomPrompt="1"/>
          </p:nvPr>
        </p:nvSpPr>
        <p:spPr>
          <a:xfrm>
            <a:off x="3456709" y="2381402"/>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5F0F17B5-B03E-4178-80D1-29ED395009D8}"/>
              </a:ext>
            </a:extLst>
          </p:cNvPr>
          <p:cNvCxnSpPr>
            <a:cxnSpLocks/>
          </p:cNvCxnSpPr>
          <p:nvPr userDrawn="1"/>
        </p:nvCxnSpPr>
        <p:spPr>
          <a:xfrm>
            <a:off x="3347864" y="2360078"/>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49639CC-2BE4-4519-B044-C1EE571ECD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3393324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FF43BB-5D37-492F-9469-EAA14B7472F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69"/>
          <a:stretch/>
        </p:blipFill>
        <p:spPr>
          <a:xfrm>
            <a:off x="0" y="-3271"/>
            <a:ext cx="9180512" cy="5146771"/>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Picture 6">
            <a:extLst>
              <a:ext uri="{FF2B5EF4-FFF2-40B4-BE49-F238E27FC236}">
                <a16:creationId xmlns:a16="http://schemas.microsoft.com/office/drawing/2014/main" id="{ED168737-3432-4D60-931F-497CB0999BF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652357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B9CF1E-1587-48B3-848A-9D18348A2C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8" name="Picture 7">
            <a:extLst>
              <a:ext uri="{FF2B5EF4-FFF2-40B4-BE49-F238E27FC236}">
                <a16:creationId xmlns:a16="http://schemas.microsoft.com/office/drawing/2014/main" id="{0E50B12E-3C73-422B-996E-296B1A622CD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3879876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99"/>
            <a:ext cx="9138999" cy="5143699"/>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339766"/>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spTree>
    <p:extLst>
      <p:ext uri="{BB962C8B-B14F-4D97-AF65-F5344CB8AC3E}">
        <p14:creationId xmlns:p14="http://schemas.microsoft.com/office/powerpoint/2010/main" val="2753834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74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3631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image" Target="../media/image25.png"/><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theme" Target="../theme/theme2.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11961" y="4776467"/>
            <a:ext cx="720077" cy="720077"/>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5"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2021 Ex Libris | Confidential &amp; Proprietary</a:t>
            </a:r>
            <a:endParaRPr lang="en-US" sz="900" dirty="0">
              <a:solidFill>
                <a:srgbClr val="787878"/>
              </a:solidFill>
              <a:latin typeface="+mn-lt"/>
            </a:endParaRPr>
          </a:p>
        </p:txBody>
      </p:sp>
      <p:pic>
        <p:nvPicPr>
          <p:cNvPr id="4" name="Picture 3"/>
          <p:cNvPicPr>
            <a:picLocks noChangeAspect="1"/>
          </p:cNvPicPr>
          <p:nvPr userDrawn="1"/>
        </p:nvPicPr>
        <p:blipFill>
          <a:blip r:embed="rId23" cstate="hqprint">
            <a:extLst>
              <a:ext uri="{28A0092B-C50C-407E-A947-70E740481C1C}">
                <a14:useLocalDpi xmlns:a14="http://schemas.microsoft.com/office/drawing/2010/main" val="0"/>
              </a:ext>
            </a:extLst>
          </a:blip>
          <a:stretch>
            <a:fillRect/>
          </a:stretch>
        </p:blipFill>
        <p:spPr>
          <a:xfrm>
            <a:off x="8156520" y="4776467"/>
            <a:ext cx="663952" cy="27720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97" r:id="rId1"/>
    <p:sldLayoutId id="2147483760" r:id="rId2"/>
    <p:sldLayoutId id="2147483761" r:id="rId3"/>
    <p:sldLayoutId id="2147483800" r:id="rId4"/>
    <p:sldLayoutId id="2147483806" r:id="rId5"/>
    <p:sldLayoutId id="2147483801" r:id="rId6"/>
    <p:sldLayoutId id="2147483805" r:id="rId7"/>
    <p:sldLayoutId id="2147483768" r:id="rId8"/>
    <p:sldLayoutId id="2147483808" r:id="rId9"/>
    <p:sldLayoutId id="2147483756" r:id="rId10"/>
    <p:sldLayoutId id="2147483796" r:id="rId11"/>
    <p:sldLayoutId id="2147483758" r:id="rId12"/>
    <p:sldLayoutId id="2147483791" r:id="rId13"/>
    <p:sldLayoutId id="2147483763" r:id="rId14"/>
    <p:sldLayoutId id="2147483803" r:id="rId15"/>
    <p:sldLayoutId id="2147483807" r:id="rId16"/>
    <p:sldLayoutId id="2147483804" r:id="rId17"/>
    <p:sldLayoutId id="2147483764" r:id="rId18"/>
    <p:sldLayoutId id="2147483793" r:id="rId19"/>
    <p:sldLayoutId id="2147483802" r:id="rId20"/>
    <p:sldLayoutId id="2147483809" r:id="rId21"/>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83969" y="4906935"/>
            <a:ext cx="576062" cy="576062"/>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2021 Ex Libris | Confidential &amp; Proprietary</a:t>
            </a:r>
            <a:endParaRPr lang="en-US" sz="900" dirty="0">
              <a:solidFill>
                <a:srgbClr val="787878"/>
              </a:solidFill>
              <a:latin typeface="+mn-lt"/>
            </a:endParaRPr>
          </a:p>
        </p:txBody>
      </p:sp>
      <p:pic>
        <p:nvPicPr>
          <p:cNvPr id="10" name="Picture 9">
            <a:extLst>
              <a:ext uri="{FF2B5EF4-FFF2-40B4-BE49-F238E27FC236}">
                <a16:creationId xmlns:a16="http://schemas.microsoft.com/office/drawing/2014/main" id="{64EAC6E9-8ACD-4B43-A468-1C69E0B7F7D6}"/>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3258395433"/>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 id="2147483828" r:id="rId18"/>
    <p:sldLayoutId id="2147483829" r:id="rId19"/>
    <p:sldLayoutId id="2147483830" r:id="rId20"/>
    <p:sldLayoutId id="2147483831" r:id="rId21"/>
    <p:sldLayoutId id="2147483832" r:id="rId22"/>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0.png"/><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100Managing_Multiple_Institutions_Using_a_Network_Zone/Analytics_When_Using_a_Network_Zone/Configuring_Analytics_to_Display_Network_Zone_Information" TargetMode="Externa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4F7E73F6-75FC-44E9-BBFF-F064A233FBD3}"/>
              </a:ext>
            </a:extLst>
          </p:cNvPr>
          <p:cNvSpPr>
            <a:spLocks noGrp="1"/>
          </p:cNvSpPr>
          <p:nvPr/>
        </p:nvSpPr>
        <p:spPr>
          <a:xfrm>
            <a:off x="175670" y="2355726"/>
            <a:ext cx="6052514" cy="1656184"/>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sz="3600" b="1" kern="1200">
                <a:solidFill>
                  <a:schemeClr val="accent1"/>
                </a:solidFill>
                <a:latin typeface="Calibri Light" panose="020F0302020204030204" pitchFamily="34" charset="0"/>
                <a:ea typeface="+mj-ea"/>
                <a:cs typeface="Calibri Light" panose="020F0302020204030204" pitchFamily="34" charset="0"/>
              </a:defRPr>
            </a:lvl1pPr>
          </a:lstStyle>
          <a:p>
            <a:r>
              <a:rPr lang="en-US" sz="3200" dirty="0"/>
              <a:t>Member institutions accessing electronic resource data from the network zone institution</a:t>
            </a:r>
          </a:p>
        </p:txBody>
      </p:sp>
      <p:sp>
        <p:nvSpPr>
          <p:cNvPr id="10" name="Text Placeholder 6">
            <a:extLst>
              <a:ext uri="{FF2B5EF4-FFF2-40B4-BE49-F238E27FC236}">
                <a16:creationId xmlns:a16="http://schemas.microsoft.com/office/drawing/2014/main" id="{E3E3076C-2A62-4931-8C20-AA9AF105D504}"/>
              </a:ext>
            </a:extLst>
          </p:cNvPr>
          <p:cNvSpPr>
            <a:spLocks noGrp="1"/>
          </p:cNvSpPr>
          <p:nvPr/>
        </p:nvSpPr>
        <p:spPr>
          <a:xfrm>
            <a:off x="174949" y="4127419"/>
            <a:ext cx="4972396" cy="388547"/>
          </a:xfrm>
          <a:prstGeom prst="rect">
            <a:avLst/>
          </a:prstGeom>
        </p:spPr>
        <p:txBody>
          <a:bodyPr vert="horz" lIns="91440" tIns="45720" rIns="91440" bIns="45720" rtlCol="0">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lgn="l" defTabSz="914400" rtl="0" eaLnBrk="1" latinLnBrk="0" hangingPunct="1">
              <a:spcBef>
                <a:spcPts val="300"/>
              </a:spcBef>
              <a:buFont typeface="Arial" panose="020B0604020202020204" pitchFamily="34" charset="0"/>
              <a:buNone/>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Yoel Kortick – Senior Librarian</a:t>
            </a:r>
          </a:p>
          <a:p>
            <a:endParaRPr lang="en-US" dirty="0"/>
          </a:p>
        </p:txBody>
      </p:sp>
    </p:spTree>
    <p:extLst>
      <p:ext uri="{BB962C8B-B14F-4D97-AF65-F5344CB8AC3E}">
        <p14:creationId xmlns:p14="http://schemas.microsoft.com/office/powerpoint/2010/main" val="2912683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CA69B29-339A-4856-B95B-4CB16728471B}"/>
              </a:ext>
            </a:extLst>
          </p:cNvPr>
          <p:cNvPicPr>
            <a:picLocks noChangeAspect="1"/>
          </p:cNvPicPr>
          <p:nvPr/>
        </p:nvPicPr>
        <p:blipFill>
          <a:blip r:embed="rId2"/>
          <a:stretch>
            <a:fillRect/>
          </a:stretch>
        </p:blipFill>
        <p:spPr>
          <a:xfrm>
            <a:off x="0" y="1105970"/>
            <a:ext cx="9144000" cy="2931560"/>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10</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Configuration in the network zone</a:t>
            </a:r>
          </a:p>
        </p:txBody>
      </p:sp>
      <p:sp>
        <p:nvSpPr>
          <p:cNvPr id="5" name="Rectangle 4">
            <a:extLst>
              <a:ext uri="{FF2B5EF4-FFF2-40B4-BE49-F238E27FC236}">
                <a16:creationId xmlns:a16="http://schemas.microsoft.com/office/drawing/2014/main" id="{2CFE746C-A786-403B-B492-69E00F9193CD}"/>
              </a:ext>
            </a:extLst>
          </p:cNvPr>
          <p:cNvSpPr/>
          <p:nvPr/>
        </p:nvSpPr>
        <p:spPr>
          <a:xfrm>
            <a:off x="323527" y="3219823"/>
            <a:ext cx="3978689"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C878AFD-74BF-4C5F-A9CF-D708C9CD8DE5}"/>
              </a:ext>
            </a:extLst>
          </p:cNvPr>
          <p:cNvSpPr/>
          <p:nvPr/>
        </p:nvSpPr>
        <p:spPr>
          <a:xfrm>
            <a:off x="7092280" y="1105970"/>
            <a:ext cx="1008112" cy="3477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59E4367-9E9B-4D4C-819D-4C093B5AE15E}"/>
              </a:ext>
            </a:extLst>
          </p:cNvPr>
          <p:cNvSpPr/>
          <p:nvPr/>
        </p:nvSpPr>
        <p:spPr>
          <a:xfrm>
            <a:off x="7668344" y="3399843"/>
            <a:ext cx="1008112" cy="3477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1561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163D77-8612-451C-B94B-1BF5AE6FA129}"/>
              </a:ext>
            </a:extLst>
          </p:cNvPr>
          <p:cNvPicPr>
            <a:picLocks noChangeAspect="1"/>
          </p:cNvPicPr>
          <p:nvPr/>
        </p:nvPicPr>
        <p:blipFill>
          <a:blip r:embed="rId2"/>
          <a:stretch>
            <a:fillRect/>
          </a:stretch>
        </p:blipFill>
        <p:spPr>
          <a:xfrm>
            <a:off x="300037" y="1147762"/>
            <a:ext cx="8543925" cy="2847975"/>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11</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Configuration in the network zone</a:t>
            </a:r>
          </a:p>
        </p:txBody>
      </p:sp>
      <p:sp>
        <p:nvSpPr>
          <p:cNvPr id="5" name="Rectangle 4">
            <a:extLst>
              <a:ext uri="{FF2B5EF4-FFF2-40B4-BE49-F238E27FC236}">
                <a16:creationId xmlns:a16="http://schemas.microsoft.com/office/drawing/2014/main" id="{2CFE746C-A786-403B-B492-69E00F9193CD}"/>
              </a:ext>
            </a:extLst>
          </p:cNvPr>
          <p:cNvSpPr/>
          <p:nvPr/>
        </p:nvSpPr>
        <p:spPr>
          <a:xfrm>
            <a:off x="1547664" y="3435846"/>
            <a:ext cx="2845481"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623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742497" y="3319778"/>
            <a:ext cx="7717935" cy="1240583"/>
          </a:xfrm>
        </p:spPr>
        <p:txBody>
          <a:bodyPr/>
          <a:lstStyle/>
          <a:p>
            <a:pPr algn="ctr"/>
            <a:r>
              <a:rPr lang="en-US" sz="2600" dirty="0"/>
              <a:t>Configuration in the member institution</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12</a:t>
            </a:fld>
            <a:endParaRPr lang="en-US" dirty="0"/>
          </a:p>
        </p:txBody>
      </p:sp>
      <p:pic>
        <p:nvPicPr>
          <p:cNvPr id="6" name="Picture 5">
            <a:extLst>
              <a:ext uri="{FF2B5EF4-FFF2-40B4-BE49-F238E27FC236}">
                <a16:creationId xmlns:a16="http://schemas.microsoft.com/office/drawing/2014/main" id="{A514FBB8-B891-4AFA-B73F-B031A9A7F8B6}"/>
              </a:ext>
            </a:extLst>
          </p:cNvPr>
          <p:cNvPicPr>
            <a:picLocks noChangeAspect="1"/>
          </p:cNvPicPr>
          <p:nvPr/>
        </p:nvPicPr>
        <p:blipFill>
          <a:blip r:embed="rId2"/>
          <a:stretch>
            <a:fillRect/>
          </a:stretch>
        </p:blipFill>
        <p:spPr>
          <a:xfrm>
            <a:off x="2267745" y="0"/>
            <a:ext cx="2952328" cy="3150471"/>
          </a:xfrm>
          <a:prstGeom prst="rect">
            <a:avLst/>
          </a:prstGeom>
        </p:spPr>
      </p:pic>
      <p:pic>
        <p:nvPicPr>
          <p:cNvPr id="2" name="Picture 1">
            <a:extLst>
              <a:ext uri="{FF2B5EF4-FFF2-40B4-BE49-F238E27FC236}">
                <a16:creationId xmlns:a16="http://schemas.microsoft.com/office/drawing/2014/main" id="{9BE6D111-D166-462E-A116-CECC40018EB1}"/>
              </a:ext>
            </a:extLst>
          </p:cNvPr>
          <p:cNvPicPr>
            <a:picLocks noChangeAspect="1"/>
          </p:cNvPicPr>
          <p:nvPr/>
        </p:nvPicPr>
        <p:blipFill>
          <a:blip r:embed="rId3"/>
          <a:stretch>
            <a:fillRect/>
          </a:stretch>
        </p:blipFill>
        <p:spPr>
          <a:xfrm>
            <a:off x="4803059" y="6757"/>
            <a:ext cx="4338903" cy="3143713"/>
          </a:xfrm>
          <a:prstGeom prst="rect">
            <a:avLst/>
          </a:prstGeom>
        </p:spPr>
      </p:pic>
    </p:spTree>
    <p:extLst>
      <p:ext uri="{BB962C8B-B14F-4D97-AF65-F5344CB8AC3E}">
        <p14:creationId xmlns:p14="http://schemas.microsoft.com/office/powerpoint/2010/main" val="384964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13</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Configuration in the member institution</a:t>
            </a:r>
          </a:p>
        </p:txBody>
      </p:sp>
      <p:sp>
        <p:nvSpPr>
          <p:cNvPr id="7" name="Content Placeholder 3">
            <a:extLst>
              <a:ext uri="{FF2B5EF4-FFF2-40B4-BE49-F238E27FC236}">
                <a16:creationId xmlns:a16="http://schemas.microsoft.com/office/drawing/2014/main" id="{8E0DC395-AE57-4F54-B114-8F6C1F5A56C8}"/>
              </a:ext>
            </a:extLst>
          </p:cNvPr>
          <p:cNvSpPr>
            <a:spLocks noGrp="1"/>
          </p:cNvSpPr>
          <p:nvPr>
            <p:ph idx="1"/>
          </p:nvPr>
        </p:nvSpPr>
        <p:spPr>
          <a:xfrm>
            <a:off x="179512" y="771551"/>
            <a:ext cx="8640960" cy="1656184"/>
          </a:xfrm>
        </p:spPr>
        <p:txBody>
          <a:bodyPr>
            <a:normAutofit/>
          </a:bodyPr>
          <a:lstStyle/>
          <a:p>
            <a:r>
              <a:rPr lang="en-US" dirty="0"/>
              <a:t>In the member institution navigate to “Configuration &gt; Analytics &gt;  Analytics Member Settings” and set the parameter “</a:t>
            </a:r>
            <a:r>
              <a:rPr lang="en-US" dirty="0" err="1"/>
              <a:t>analytics_network_inventory_</a:t>
            </a:r>
            <a:r>
              <a:rPr lang="en-US" err="1"/>
              <a:t>available</a:t>
            </a:r>
            <a:r>
              <a:rPr lang="en-US"/>
              <a:t>_for_my</a:t>
            </a:r>
            <a:r>
              <a:rPr lang="en-US" dirty="0" err="1"/>
              <a:t>_institution</a:t>
            </a:r>
            <a:r>
              <a:rPr lang="en-US" dirty="0"/>
              <a:t>” to true.</a:t>
            </a:r>
          </a:p>
        </p:txBody>
      </p:sp>
    </p:spTree>
    <p:extLst>
      <p:ext uri="{BB962C8B-B14F-4D97-AF65-F5344CB8AC3E}">
        <p14:creationId xmlns:p14="http://schemas.microsoft.com/office/powerpoint/2010/main" val="673914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Configuration in the member institution</a:t>
            </a:r>
          </a:p>
        </p:txBody>
      </p:sp>
      <p:pic>
        <p:nvPicPr>
          <p:cNvPr id="4" name="Picture 3">
            <a:extLst>
              <a:ext uri="{FF2B5EF4-FFF2-40B4-BE49-F238E27FC236}">
                <a16:creationId xmlns:a16="http://schemas.microsoft.com/office/drawing/2014/main" id="{B54A9C11-348D-4760-BEFB-67ACCB6EE73A}"/>
              </a:ext>
            </a:extLst>
          </p:cNvPr>
          <p:cNvPicPr>
            <a:picLocks noChangeAspect="1"/>
          </p:cNvPicPr>
          <p:nvPr/>
        </p:nvPicPr>
        <p:blipFill>
          <a:blip r:embed="rId2"/>
          <a:stretch>
            <a:fillRect/>
          </a:stretch>
        </p:blipFill>
        <p:spPr>
          <a:xfrm>
            <a:off x="0" y="1195429"/>
            <a:ext cx="9144000" cy="2752642"/>
          </a:xfrm>
          <a:prstGeom prst="rect">
            <a:avLst/>
          </a:prstGeom>
          <a:ln>
            <a:solidFill>
              <a:schemeClr val="accent1"/>
            </a:solidFill>
          </a:ln>
        </p:spPr>
      </p:pic>
      <p:sp>
        <p:nvSpPr>
          <p:cNvPr id="5" name="Rectangle 4">
            <a:extLst>
              <a:ext uri="{FF2B5EF4-FFF2-40B4-BE49-F238E27FC236}">
                <a16:creationId xmlns:a16="http://schemas.microsoft.com/office/drawing/2014/main" id="{D6B36B71-8F1B-4A4B-9096-885CE4174BBA}"/>
              </a:ext>
            </a:extLst>
          </p:cNvPr>
          <p:cNvSpPr/>
          <p:nvPr/>
        </p:nvSpPr>
        <p:spPr>
          <a:xfrm>
            <a:off x="8676456" y="1203598"/>
            <a:ext cx="46754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52E780A-5E6D-4C0B-A2F7-819CC054267B}"/>
              </a:ext>
            </a:extLst>
          </p:cNvPr>
          <p:cNvSpPr/>
          <p:nvPr/>
        </p:nvSpPr>
        <p:spPr>
          <a:xfrm>
            <a:off x="395536" y="3579862"/>
            <a:ext cx="3096344" cy="3682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1322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179512" y="3319778"/>
            <a:ext cx="8712967" cy="1240583"/>
          </a:xfrm>
        </p:spPr>
        <p:txBody>
          <a:bodyPr/>
          <a:lstStyle/>
          <a:p>
            <a:pPr algn="ctr"/>
            <a:r>
              <a:rPr lang="en-US" sz="2400" dirty="0"/>
              <a:t>Creating reports in member institution with network zone data</a:t>
            </a:r>
            <a:endParaRPr lang="en-US" sz="2600" dirty="0"/>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15</a:t>
            </a:fld>
            <a:endParaRPr lang="en-US" dirty="0"/>
          </a:p>
        </p:txBody>
      </p:sp>
      <p:pic>
        <p:nvPicPr>
          <p:cNvPr id="6" name="Picture 5">
            <a:extLst>
              <a:ext uri="{FF2B5EF4-FFF2-40B4-BE49-F238E27FC236}">
                <a16:creationId xmlns:a16="http://schemas.microsoft.com/office/drawing/2014/main" id="{A514FBB8-B891-4AFA-B73F-B031A9A7F8B6}"/>
              </a:ext>
            </a:extLst>
          </p:cNvPr>
          <p:cNvPicPr>
            <a:picLocks noChangeAspect="1"/>
          </p:cNvPicPr>
          <p:nvPr/>
        </p:nvPicPr>
        <p:blipFill>
          <a:blip r:embed="rId2"/>
          <a:stretch>
            <a:fillRect/>
          </a:stretch>
        </p:blipFill>
        <p:spPr>
          <a:xfrm>
            <a:off x="2267745" y="0"/>
            <a:ext cx="2952328" cy="3150471"/>
          </a:xfrm>
          <a:prstGeom prst="rect">
            <a:avLst/>
          </a:prstGeom>
        </p:spPr>
      </p:pic>
      <p:pic>
        <p:nvPicPr>
          <p:cNvPr id="5" name="Picture 4" descr="A group of people sitting at a table&#10;&#10;Description automatically generated">
            <a:extLst>
              <a:ext uri="{FF2B5EF4-FFF2-40B4-BE49-F238E27FC236}">
                <a16:creationId xmlns:a16="http://schemas.microsoft.com/office/drawing/2014/main" id="{85B68B0B-3F7B-49E7-A2E9-A4C0648F64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6086" y="10113"/>
            <a:ext cx="7195520" cy="3150471"/>
          </a:xfrm>
          <a:prstGeom prst="rect">
            <a:avLst/>
          </a:prstGeom>
        </p:spPr>
      </p:pic>
    </p:spTree>
    <p:extLst>
      <p:ext uri="{BB962C8B-B14F-4D97-AF65-F5344CB8AC3E}">
        <p14:creationId xmlns:p14="http://schemas.microsoft.com/office/powerpoint/2010/main" val="1622446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16</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a:xfrm>
            <a:off x="395536" y="70415"/>
            <a:ext cx="8640960" cy="576064"/>
          </a:xfrm>
        </p:spPr>
        <p:txBody>
          <a:bodyPr>
            <a:normAutofit fontScale="90000"/>
          </a:bodyPr>
          <a:lstStyle/>
          <a:p>
            <a:r>
              <a:rPr lang="en-US" dirty="0"/>
              <a:t>Creating reports in member institution with network zone data</a:t>
            </a:r>
          </a:p>
        </p:txBody>
      </p:sp>
      <p:sp>
        <p:nvSpPr>
          <p:cNvPr id="7" name="Content Placeholder 3">
            <a:extLst>
              <a:ext uri="{FF2B5EF4-FFF2-40B4-BE49-F238E27FC236}">
                <a16:creationId xmlns:a16="http://schemas.microsoft.com/office/drawing/2014/main" id="{23C4F846-1253-4D20-B64D-2A017B0C2C27}"/>
              </a:ext>
            </a:extLst>
          </p:cNvPr>
          <p:cNvSpPr txBox="1">
            <a:spLocks/>
          </p:cNvSpPr>
          <p:nvPr/>
        </p:nvSpPr>
        <p:spPr>
          <a:xfrm>
            <a:off x="395536" y="771550"/>
            <a:ext cx="8424936" cy="374441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When creating reports in the member institution and wanting to display </a:t>
            </a:r>
            <a:r>
              <a:rPr lang="en-US" dirty="0">
                <a:highlight>
                  <a:srgbClr val="FFFF00"/>
                </a:highlight>
              </a:rPr>
              <a:t>Network Zone data</a:t>
            </a:r>
            <a:r>
              <a:rPr lang="en-US" dirty="0"/>
              <a:t>, use the fields from E-Inventory &gt; Portfolio Details for Consortia. </a:t>
            </a:r>
          </a:p>
          <a:p>
            <a:r>
              <a:rPr lang="en-US" dirty="0"/>
              <a:t>When creating reports in the member institution </a:t>
            </a:r>
            <a:r>
              <a:rPr lang="en-US" dirty="0">
                <a:highlight>
                  <a:srgbClr val="FFFF00"/>
                </a:highlight>
              </a:rPr>
              <a:t>without Network Zone data</a:t>
            </a:r>
            <a:r>
              <a:rPr lang="en-US" dirty="0"/>
              <a:t>, use the fields from other dimensions (not from “Portfolio Details for Consortia”).</a:t>
            </a:r>
          </a:p>
        </p:txBody>
      </p:sp>
    </p:spTree>
    <p:extLst>
      <p:ext uri="{BB962C8B-B14F-4D97-AF65-F5344CB8AC3E}">
        <p14:creationId xmlns:p14="http://schemas.microsoft.com/office/powerpoint/2010/main" val="1841815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986E3B-FDE6-4C3F-827C-8ABD4B149D90}"/>
              </a:ext>
            </a:extLst>
          </p:cNvPr>
          <p:cNvPicPr>
            <a:picLocks noChangeAspect="1"/>
          </p:cNvPicPr>
          <p:nvPr/>
        </p:nvPicPr>
        <p:blipFill>
          <a:blip r:embed="rId2"/>
          <a:stretch>
            <a:fillRect/>
          </a:stretch>
        </p:blipFill>
        <p:spPr>
          <a:xfrm>
            <a:off x="2699792" y="592435"/>
            <a:ext cx="2743200" cy="4086225"/>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17</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a:xfrm>
            <a:off x="395536" y="70415"/>
            <a:ext cx="8640960" cy="576064"/>
          </a:xfrm>
        </p:spPr>
        <p:txBody>
          <a:bodyPr>
            <a:normAutofit fontScale="90000"/>
          </a:bodyPr>
          <a:lstStyle/>
          <a:p>
            <a:r>
              <a:rPr lang="en-US" dirty="0"/>
              <a:t>Creating reports in member institution with network zone data</a:t>
            </a:r>
          </a:p>
        </p:txBody>
      </p:sp>
      <p:sp>
        <p:nvSpPr>
          <p:cNvPr id="6" name="Rectangle 5">
            <a:extLst>
              <a:ext uri="{FF2B5EF4-FFF2-40B4-BE49-F238E27FC236}">
                <a16:creationId xmlns:a16="http://schemas.microsoft.com/office/drawing/2014/main" id="{658BE721-CFD9-4A59-9FD7-B8BDB830B77C}"/>
              </a:ext>
            </a:extLst>
          </p:cNvPr>
          <p:cNvSpPr/>
          <p:nvPr/>
        </p:nvSpPr>
        <p:spPr>
          <a:xfrm>
            <a:off x="2699928" y="1051372"/>
            <a:ext cx="2376127" cy="18001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747DE3F-8E9B-44C0-87BE-D3489FED267D}"/>
              </a:ext>
            </a:extLst>
          </p:cNvPr>
          <p:cNvSpPr/>
          <p:nvPr/>
        </p:nvSpPr>
        <p:spPr>
          <a:xfrm>
            <a:off x="2699928" y="3249568"/>
            <a:ext cx="2736168" cy="14290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C7A33BE-A7C0-4136-97E4-B0E9695BED33}"/>
              </a:ext>
            </a:extLst>
          </p:cNvPr>
          <p:cNvSpPr/>
          <p:nvPr/>
        </p:nvSpPr>
        <p:spPr>
          <a:xfrm>
            <a:off x="2699928" y="2883470"/>
            <a:ext cx="2736168" cy="245249"/>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45C939-A748-43D3-8981-748945CEB8F1}"/>
              </a:ext>
            </a:extLst>
          </p:cNvPr>
          <p:cNvSpPr txBox="1"/>
          <p:nvPr/>
        </p:nvSpPr>
        <p:spPr>
          <a:xfrm>
            <a:off x="318194" y="2635548"/>
            <a:ext cx="1763054" cy="646331"/>
          </a:xfrm>
          <a:prstGeom prst="rect">
            <a:avLst/>
          </a:prstGeom>
          <a:noFill/>
          <a:ln>
            <a:solidFill>
              <a:schemeClr val="tx1"/>
            </a:solidFill>
          </a:ln>
        </p:spPr>
        <p:txBody>
          <a:bodyPr wrap="square" rtlCol="0">
            <a:spAutoFit/>
          </a:bodyPr>
          <a:lstStyle/>
          <a:p>
            <a:r>
              <a:rPr lang="en-US" dirty="0"/>
              <a:t>Member institution data</a:t>
            </a:r>
          </a:p>
        </p:txBody>
      </p:sp>
      <p:cxnSp>
        <p:nvCxnSpPr>
          <p:cNvPr id="13" name="Straight Connector 12">
            <a:extLst>
              <a:ext uri="{FF2B5EF4-FFF2-40B4-BE49-F238E27FC236}">
                <a16:creationId xmlns:a16="http://schemas.microsoft.com/office/drawing/2014/main" id="{1E0901DD-E436-4774-9B61-0DDBB2E0A9AE}"/>
              </a:ext>
            </a:extLst>
          </p:cNvPr>
          <p:cNvCxnSpPr>
            <a:cxnSpLocks/>
          </p:cNvCxnSpPr>
          <p:nvPr/>
        </p:nvCxnSpPr>
        <p:spPr>
          <a:xfrm flipV="1">
            <a:off x="1043608" y="1987476"/>
            <a:ext cx="504056" cy="648072"/>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0F73E11-98B0-42E5-A577-517CA71AF745}"/>
              </a:ext>
            </a:extLst>
          </p:cNvPr>
          <p:cNvCxnSpPr>
            <a:cxnSpLocks/>
            <a:stCxn id="20" idx="1"/>
          </p:cNvCxnSpPr>
          <p:nvPr/>
        </p:nvCxnSpPr>
        <p:spPr>
          <a:xfrm flipH="1">
            <a:off x="5582234" y="2958714"/>
            <a:ext cx="1187152" cy="0"/>
          </a:xfrm>
          <a:prstGeom prst="line">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1EE4CCD-B6C0-4415-8AC8-E7CCA35F9312}"/>
              </a:ext>
            </a:extLst>
          </p:cNvPr>
          <p:cNvCxnSpPr>
            <a:cxnSpLocks/>
          </p:cNvCxnSpPr>
          <p:nvPr/>
        </p:nvCxnSpPr>
        <p:spPr>
          <a:xfrm>
            <a:off x="971600" y="3283620"/>
            <a:ext cx="590828" cy="717793"/>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6C8861D-FB16-475C-A21C-8441EE528BAB}"/>
              </a:ext>
            </a:extLst>
          </p:cNvPr>
          <p:cNvCxnSpPr/>
          <p:nvPr/>
        </p:nvCxnSpPr>
        <p:spPr>
          <a:xfrm>
            <a:off x="1547664" y="4001413"/>
            <a:ext cx="1085027" cy="0"/>
          </a:xfrm>
          <a:prstGeom prst="line">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DE1DB30-A2DD-4B3E-81F3-10086FB2596C}"/>
              </a:ext>
            </a:extLst>
          </p:cNvPr>
          <p:cNvSpPr txBox="1"/>
          <p:nvPr/>
        </p:nvSpPr>
        <p:spPr>
          <a:xfrm>
            <a:off x="6769386" y="2635548"/>
            <a:ext cx="1763054" cy="646331"/>
          </a:xfrm>
          <a:prstGeom prst="rect">
            <a:avLst/>
          </a:prstGeom>
          <a:noFill/>
          <a:ln>
            <a:solidFill>
              <a:schemeClr val="tx1"/>
            </a:solidFill>
          </a:ln>
        </p:spPr>
        <p:txBody>
          <a:bodyPr wrap="square" rtlCol="0">
            <a:spAutoFit/>
          </a:bodyPr>
          <a:lstStyle/>
          <a:p>
            <a:r>
              <a:rPr lang="en-US" dirty="0"/>
              <a:t>Network institution data</a:t>
            </a:r>
          </a:p>
        </p:txBody>
      </p:sp>
      <p:cxnSp>
        <p:nvCxnSpPr>
          <p:cNvPr id="22" name="Straight Connector 21">
            <a:extLst>
              <a:ext uri="{FF2B5EF4-FFF2-40B4-BE49-F238E27FC236}">
                <a16:creationId xmlns:a16="http://schemas.microsoft.com/office/drawing/2014/main" id="{9EB928ED-F2AA-41FD-8386-5BD819C07ACB}"/>
              </a:ext>
            </a:extLst>
          </p:cNvPr>
          <p:cNvCxnSpPr/>
          <p:nvPr/>
        </p:nvCxnSpPr>
        <p:spPr>
          <a:xfrm>
            <a:off x="1538734" y="1987476"/>
            <a:ext cx="1085027" cy="0"/>
          </a:xfrm>
          <a:prstGeom prst="line">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485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ED6848-2074-4777-946E-FED46489DDE7}"/>
              </a:ext>
            </a:extLst>
          </p:cNvPr>
          <p:cNvPicPr>
            <a:picLocks noChangeAspect="1"/>
          </p:cNvPicPr>
          <p:nvPr/>
        </p:nvPicPr>
        <p:blipFill>
          <a:blip r:embed="rId2"/>
          <a:stretch>
            <a:fillRect/>
          </a:stretch>
        </p:blipFill>
        <p:spPr>
          <a:xfrm>
            <a:off x="1460975" y="913303"/>
            <a:ext cx="2743631" cy="3746679"/>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18</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a:xfrm>
            <a:off x="395536" y="70415"/>
            <a:ext cx="8640960" cy="576064"/>
          </a:xfrm>
        </p:spPr>
        <p:txBody>
          <a:bodyPr>
            <a:normAutofit fontScale="90000"/>
          </a:bodyPr>
          <a:lstStyle/>
          <a:p>
            <a:r>
              <a:rPr lang="en-US" dirty="0"/>
              <a:t>Creating reports in member institution with network zone data</a:t>
            </a:r>
          </a:p>
        </p:txBody>
      </p:sp>
      <p:sp>
        <p:nvSpPr>
          <p:cNvPr id="20" name="TextBox 19">
            <a:extLst>
              <a:ext uri="{FF2B5EF4-FFF2-40B4-BE49-F238E27FC236}">
                <a16:creationId xmlns:a16="http://schemas.microsoft.com/office/drawing/2014/main" id="{DDE1DB30-A2DD-4B3E-81F3-10086FB2596C}"/>
              </a:ext>
            </a:extLst>
          </p:cNvPr>
          <p:cNvSpPr txBox="1"/>
          <p:nvPr/>
        </p:nvSpPr>
        <p:spPr>
          <a:xfrm>
            <a:off x="5661076" y="1923678"/>
            <a:ext cx="2871363" cy="1200329"/>
          </a:xfrm>
          <a:prstGeom prst="rect">
            <a:avLst/>
          </a:prstGeom>
          <a:noFill/>
          <a:ln>
            <a:solidFill>
              <a:schemeClr val="tx1"/>
            </a:solidFill>
          </a:ln>
        </p:spPr>
        <p:txBody>
          <a:bodyPr wrap="square" rtlCol="0">
            <a:spAutoFit/>
          </a:bodyPr>
          <a:lstStyle/>
          <a:p>
            <a:r>
              <a:rPr lang="en-US" dirty="0"/>
              <a:t>This is the data from the network zone which can be viewed in a report made by the member institution</a:t>
            </a:r>
          </a:p>
        </p:txBody>
      </p:sp>
      <p:sp>
        <p:nvSpPr>
          <p:cNvPr id="8" name="Rectangle 7">
            <a:extLst>
              <a:ext uri="{FF2B5EF4-FFF2-40B4-BE49-F238E27FC236}">
                <a16:creationId xmlns:a16="http://schemas.microsoft.com/office/drawing/2014/main" id="{CF1CDF07-697A-406D-BE39-DC65B342AE29}"/>
              </a:ext>
            </a:extLst>
          </p:cNvPr>
          <p:cNvSpPr/>
          <p:nvPr/>
        </p:nvSpPr>
        <p:spPr>
          <a:xfrm>
            <a:off x="1460975" y="1937821"/>
            <a:ext cx="2518159" cy="15700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E0F73E11-98B0-42E5-A577-517CA71AF745}"/>
              </a:ext>
            </a:extLst>
          </p:cNvPr>
          <p:cNvCxnSpPr>
            <a:cxnSpLocks/>
            <a:stCxn id="20" idx="1"/>
          </p:cNvCxnSpPr>
          <p:nvPr/>
        </p:nvCxnSpPr>
        <p:spPr>
          <a:xfrm flipH="1">
            <a:off x="3561767" y="2523843"/>
            <a:ext cx="2099309" cy="407947"/>
          </a:xfrm>
          <a:prstGeom prst="line">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4330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2E1DF1-8D87-4B5A-AC0C-9C3323C2C1E9}"/>
              </a:ext>
            </a:extLst>
          </p:cNvPr>
          <p:cNvPicPr>
            <a:picLocks noChangeAspect="1"/>
          </p:cNvPicPr>
          <p:nvPr/>
        </p:nvPicPr>
        <p:blipFill>
          <a:blip r:embed="rId2"/>
          <a:stretch>
            <a:fillRect/>
          </a:stretch>
        </p:blipFill>
        <p:spPr>
          <a:xfrm>
            <a:off x="1652587" y="3249939"/>
            <a:ext cx="5838825" cy="1562100"/>
          </a:xfrm>
          <a:prstGeom prst="rect">
            <a:avLst/>
          </a:prstGeom>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19</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a:xfrm>
            <a:off x="395536" y="70415"/>
            <a:ext cx="8640960" cy="576064"/>
          </a:xfrm>
        </p:spPr>
        <p:txBody>
          <a:bodyPr>
            <a:normAutofit fontScale="90000"/>
          </a:bodyPr>
          <a:lstStyle/>
          <a:p>
            <a:r>
              <a:rPr lang="en-US" dirty="0"/>
              <a:t>Creating reports in member institution with network zone data</a:t>
            </a:r>
          </a:p>
        </p:txBody>
      </p:sp>
      <p:sp>
        <p:nvSpPr>
          <p:cNvPr id="8" name="Rectangle 7">
            <a:extLst>
              <a:ext uri="{FF2B5EF4-FFF2-40B4-BE49-F238E27FC236}">
                <a16:creationId xmlns:a16="http://schemas.microsoft.com/office/drawing/2014/main" id="{CF1CDF07-697A-406D-BE39-DC65B342AE29}"/>
              </a:ext>
            </a:extLst>
          </p:cNvPr>
          <p:cNvSpPr/>
          <p:nvPr/>
        </p:nvSpPr>
        <p:spPr>
          <a:xfrm>
            <a:off x="2843807" y="3764050"/>
            <a:ext cx="4612625" cy="9679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83E5C8A-213A-4B07-89D5-91387D4C7F4F}"/>
              </a:ext>
            </a:extLst>
          </p:cNvPr>
          <p:cNvSpPr/>
          <p:nvPr/>
        </p:nvSpPr>
        <p:spPr>
          <a:xfrm>
            <a:off x="1856066" y="3390737"/>
            <a:ext cx="1584176" cy="2433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3">
            <a:extLst>
              <a:ext uri="{FF2B5EF4-FFF2-40B4-BE49-F238E27FC236}">
                <a16:creationId xmlns:a16="http://schemas.microsoft.com/office/drawing/2014/main" id="{8400B822-500B-4B0C-8DB3-AD3FCEF679D6}"/>
              </a:ext>
            </a:extLst>
          </p:cNvPr>
          <p:cNvSpPr txBox="1">
            <a:spLocks/>
          </p:cNvSpPr>
          <p:nvPr/>
        </p:nvSpPr>
        <p:spPr>
          <a:xfrm>
            <a:off x="395536" y="771550"/>
            <a:ext cx="8424936" cy="248919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As the tooltip states: </a:t>
            </a:r>
            <a:br>
              <a:rPr lang="en-US" dirty="0"/>
            </a:br>
            <a:r>
              <a:rPr lang="en-US" dirty="0"/>
              <a:t>When creating reports and using the fields from “E-Inventory &gt; Portfolio Details for Consortia” </a:t>
            </a:r>
            <a:r>
              <a:rPr lang="en-US" b="1" dirty="0"/>
              <a:t>only fields from “Portfolio Details for Consortia” should be used.</a:t>
            </a:r>
            <a:endParaRPr lang="en-US" dirty="0"/>
          </a:p>
          <a:p>
            <a:r>
              <a:rPr lang="en-US" dirty="0"/>
              <a:t>One report should not mix fields from those under “Portfolio Details for Consortia” with other fields.</a:t>
            </a:r>
          </a:p>
        </p:txBody>
      </p:sp>
    </p:spTree>
    <p:extLst>
      <p:ext uri="{BB962C8B-B14F-4D97-AF65-F5344CB8AC3E}">
        <p14:creationId xmlns:p14="http://schemas.microsoft.com/office/powerpoint/2010/main" val="3980770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ADD39B-3E44-458F-9DEC-06C823C520E2}"/>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146586-7EC2-481D-848F-8CE41EB2DE6C}" type="slidenum">
              <a:rPr kumimoji="0" lang="en-US" sz="1000" b="0" i="0" u="none" strike="noStrike" kern="1200" cap="none" spc="0" normalizeH="0" baseline="0" noProof="0" smtClean="0">
                <a:ln>
                  <a:noFill/>
                </a:ln>
                <a:solidFill>
                  <a:srgbClr val="787878"/>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srgbClr val="787878"/>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9DC149F4-2772-4DC6-83C5-E8C2CBAF8EA7}"/>
              </a:ext>
            </a:extLst>
          </p:cNvPr>
          <p:cNvSpPr>
            <a:spLocks noGrp="1"/>
          </p:cNvSpPr>
          <p:nvPr>
            <p:ph idx="1"/>
          </p:nvPr>
        </p:nvSpPr>
        <p:spPr>
          <a:xfrm>
            <a:off x="3563888" y="784465"/>
            <a:ext cx="5400600" cy="3227445"/>
          </a:xfrm>
        </p:spPr>
        <p:txBody>
          <a:bodyPr>
            <a:normAutofit/>
          </a:bodyPr>
          <a:lstStyle/>
          <a:p>
            <a:pPr lvl="1"/>
            <a:r>
              <a:rPr lang="en-US" dirty="0"/>
              <a:t>Introduction</a:t>
            </a:r>
          </a:p>
          <a:p>
            <a:pPr lvl="1"/>
            <a:r>
              <a:rPr lang="en-US" dirty="0"/>
              <a:t>Configuration in the network zone</a:t>
            </a:r>
          </a:p>
          <a:p>
            <a:pPr lvl="1"/>
            <a:r>
              <a:rPr lang="en-US" dirty="0"/>
              <a:t>Configuration in the member institution</a:t>
            </a:r>
          </a:p>
          <a:p>
            <a:pPr lvl="1"/>
            <a:r>
              <a:rPr lang="en-US" dirty="0"/>
              <a:t>Creating reports in member institution with network zone data</a:t>
            </a:r>
          </a:p>
        </p:txBody>
      </p:sp>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B100C60-B948-7407-F151-A1EC1BAEDEB7}"/>
              </a:ext>
            </a:extLst>
          </p:cNvPr>
          <p:cNvPicPr>
            <a:picLocks noChangeAspect="1"/>
          </p:cNvPicPr>
          <p:nvPr/>
        </p:nvPicPr>
        <p:blipFill>
          <a:blip r:embed="rId2"/>
          <a:stretch>
            <a:fillRect/>
          </a:stretch>
        </p:blipFill>
        <p:spPr>
          <a:xfrm>
            <a:off x="0" y="1639111"/>
            <a:ext cx="9144000" cy="2380483"/>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20</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a:xfrm>
            <a:off x="395536" y="70415"/>
            <a:ext cx="8640960" cy="576064"/>
          </a:xfrm>
        </p:spPr>
        <p:txBody>
          <a:bodyPr>
            <a:normAutofit fontScale="90000"/>
          </a:bodyPr>
          <a:lstStyle/>
          <a:p>
            <a:r>
              <a:rPr lang="en-US" dirty="0"/>
              <a:t>Creating reports in member institution with network zone data</a:t>
            </a:r>
          </a:p>
        </p:txBody>
      </p:sp>
      <p:sp>
        <p:nvSpPr>
          <p:cNvPr id="7" name="Content Placeholder 3">
            <a:extLst>
              <a:ext uri="{FF2B5EF4-FFF2-40B4-BE49-F238E27FC236}">
                <a16:creationId xmlns:a16="http://schemas.microsoft.com/office/drawing/2014/main" id="{23C4F846-1253-4D20-B64D-2A017B0C2C27}"/>
              </a:ext>
            </a:extLst>
          </p:cNvPr>
          <p:cNvSpPr txBox="1">
            <a:spLocks/>
          </p:cNvSpPr>
          <p:nvPr/>
        </p:nvSpPr>
        <p:spPr>
          <a:xfrm>
            <a:off x="395536" y="771550"/>
            <a:ext cx="8424936" cy="864096"/>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Here is an example of the criteria tab of a report created in the “Alma University” member institution which will show data from the network zone</a:t>
            </a:r>
          </a:p>
        </p:txBody>
      </p:sp>
      <p:sp>
        <p:nvSpPr>
          <p:cNvPr id="5" name="TextBox 4">
            <a:extLst>
              <a:ext uri="{FF2B5EF4-FFF2-40B4-BE49-F238E27FC236}">
                <a16:creationId xmlns:a16="http://schemas.microsoft.com/office/drawing/2014/main" id="{9F2D2380-F0B3-4305-A50B-14CD1B3438E2}"/>
              </a:ext>
            </a:extLst>
          </p:cNvPr>
          <p:cNvSpPr txBox="1"/>
          <p:nvPr/>
        </p:nvSpPr>
        <p:spPr>
          <a:xfrm>
            <a:off x="2915816" y="1419622"/>
            <a:ext cx="3816424" cy="646331"/>
          </a:xfrm>
          <a:prstGeom prst="rect">
            <a:avLst/>
          </a:prstGeom>
          <a:solidFill>
            <a:schemeClr val="bg1"/>
          </a:solidFill>
          <a:ln>
            <a:solidFill>
              <a:schemeClr val="tx1"/>
            </a:solidFill>
          </a:ln>
        </p:spPr>
        <p:txBody>
          <a:bodyPr wrap="square" rtlCol="0">
            <a:spAutoFit/>
          </a:bodyPr>
          <a:lstStyle/>
          <a:p>
            <a:r>
              <a:rPr lang="en-US" dirty="0"/>
              <a:t>Folder names with data from the network zone begin with --”</a:t>
            </a:r>
          </a:p>
        </p:txBody>
      </p:sp>
      <p:cxnSp>
        <p:nvCxnSpPr>
          <p:cNvPr id="8" name="Straight Arrow Connector 7">
            <a:extLst>
              <a:ext uri="{FF2B5EF4-FFF2-40B4-BE49-F238E27FC236}">
                <a16:creationId xmlns:a16="http://schemas.microsoft.com/office/drawing/2014/main" id="{7C236243-4E72-4F70-B8BD-30DAD2F5E17F}"/>
              </a:ext>
            </a:extLst>
          </p:cNvPr>
          <p:cNvCxnSpPr/>
          <p:nvPr/>
        </p:nvCxnSpPr>
        <p:spPr>
          <a:xfrm>
            <a:off x="2411760" y="2211710"/>
            <a:ext cx="0" cy="36004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CB03368-D03B-4037-B546-2FB615411BF0}"/>
              </a:ext>
            </a:extLst>
          </p:cNvPr>
          <p:cNvCxnSpPr/>
          <p:nvPr/>
        </p:nvCxnSpPr>
        <p:spPr>
          <a:xfrm>
            <a:off x="4181224" y="2150396"/>
            <a:ext cx="0" cy="36004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86375C4-6B5D-4145-88A4-AA19F0C444EC}"/>
              </a:ext>
            </a:extLst>
          </p:cNvPr>
          <p:cNvCxnSpPr/>
          <p:nvPr/>
        </p:nvCxnSpPr>
        <p:spPr>
          <a:xfrm>
            <a:off x="8172400" y="2065953"/>
            <a:ext cx="0" cy="36004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87149100-A370-4E86-A912-CBD1464EFA47}"/>
              </a:ext>
            </a:extLst>
          </p:cNvPr>
          <p:cNvSpPr/>
          <p:nvPr/>
        </p:nvSpPr>
        <p:spPr>
          <a:xfrm>
            <a:off x="107506" y="2494546"/>
            <a:ext cx="1872196" cy="13733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63D4A3A1-4C92-415B-B262-99ACE0C158E0}"/>
              </a:ext>
            </a:extLst>
          </p:cNvPr>
          <p:cNvCxnSpPr/>
          <p:nvPr/>
        </p:nvCxnSpPr>
        <p:spPr>
          <a:xfrm>
            <a:off x="1043608" y="2065953"/>
            <a:ext cx="0" cy="36004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410BD1F-DBCE-4F07-BF23-D1B23ECB4078}"/>
              </a:ext>
            </a:extLst>
          </p:cNvPr>
          <p:cNvSpPr txBox="1"/>
          <p:nvPr/>
        </p:nvSpPr>
        <p:spPr>
          <a:xfrm>
            <a:off x="4181224" y="4170077"/>
            <a:ext cx="3915318" cy="646331"/>
          </a:xfrm>
          <a:prstGeom prst="rect">
            <a:avLst/>
          </a:prstGeom>
          <a:solidFill>
            <a:schemeClr val="bg1"/>
          </a:solidFill>
          <a:ln>
            <a:solidFill>
              <a:schemeClr val="accent1"/>
            </a:solidFill>
          </a:ln>
        </p:spPr>
        <p:txBody>
          <a:bodyPr wrap="square" rtlCol="0">
            <a:spAutoFit/>
          </a:bodyPr>
          <a:lstStyle/>
          <a:p>
            <a:r>
              <a:rPr lang="en-US" dirty="0"/>
              <a:t>The filters should also only come from “Portfolio Details for Consortia” folder</a:t>
            </a:r>
          </a:p>
        </p:txBody>
      </p:sp>
      <p:cxnSp>
        <p:nvCxnSpPr>
          <p:cNvPr id="15" name="Straight Arrow Connector 14">
            <a:extLst>
              <a:ext uri="{FF2B5EF4-FFF2-40B4-BE49-F238E27FC236}">
                <a16:creationId xmlns:a16="http://schemas.microsoft.com/office/drawing/2014/main" id="{F113E77B-8EFA-45C8-A238-3209A3C4BB99}"/>
              </a:ext>
            </a:extLst>
          </p:cNvPr>
          <p:cNvCxnSpPr>
            <a:cxnSpLocks/>
          </p:cNvCxnSpPr>
          <p:nvPr/>
        </p:nvCxnSpPr>
        <p:spPr>
          <a:xfrm flipH="1" flipV="1">
            <a:off x="5148064" y="3723878"/>
            <a:ext cx="576064" cy="44619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9164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21</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a:xfrm>
            <a:off x="395536" y="70415"/>
            <a:ext cx="8640960" cy="576064"/>
          </a:xfrm>
        </p:spPr>
        <p:txBody>
          <a:bodyPr>
            <a:normAutofit fontScale="90000"/>
          </a:bodyPr>
          <a:lstStyle/>
          <a:p>
            <a:r>
              <a:rPr lang="en-US" dirty="0"/>
              <a:t>Creating reports in member institution with network zone data</a:t>
            </a:r>
          </a:p>
        </p:txBody>
      </p:sp>
      <p:sp>
        <p:nvSpPr>
          <p:cNvPr id="7" name="Content Placeholder 3">
            <a:extLst>
              <a:ext uri="{FF2B5EF4-FFF2-40B4-BE49-F238E27FC236}">
                <a16:creationId xmlns:a16="http://schemas.microsoft.com/office/drawing/2014/main" id="{23C4F846-1253-4D20-B64D-2A017B0C2C27}"/>
              </a:ext>
            </a:extLst>
          </p:cNvPr>
          <p:cNvSpPr txBox="1">
            <a:spLocks/>
          </p:cNvSpPr>
          <p:nvPr/>
        </p:nvSpPr>
        <p:spPr>
          <a:xfrm>
            <a:off x="395536" y="771549"/>
            <a:ext cx="8424936" cy="57606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Here is the resulting report.</a:t>
            </a:r>
          </a:p>
        </p:txBody>
      </p:sp>
      <p:pic>
        <p:nvPicPr>
          <p:cNvPr id="6" name="Picture 5">
            <a:extLst>
              <a:ext uri="{FF2B5EF4-FFF2-40B4-BE49-F238E27FC236}">
                <a16:creationId xmlns:a16="http://schemas.microsoft.com/office/drawing/2014/main" id="{DFEA990F-4555-323A-2837-0A05DE22965B}"/>
              </a:ext>
            </a:extLst>
          </p:cNvPr>
          <p:cNvPicPr>
            <a:picLocks noChangeAspect="1"/>
          </p:cNvPicPr>
          <p:nvPr/>
        </p:nvPicPr>
        <p:blipFill>
          <a:blip r:embed="rId2"/>
          <a:stretch>
            <a:fillRect/>
          </a:stretch>
        </p:blipFill>
        <p:spPr>
          <a:xfrm>
            <a:off x="0" y="2000169"/>
            <a:ext cx="9144000" cy="2371781"/>
          </a:xfrm>
          <a:prstGeom prst="rect">
            <a:avLst/>
          </a:prstGeom>
          <a:ln>
            <a:solidFill>
              <a:schemeClr val="accent1"/>
            </a:solidFill>
          </a:ln>
        </p:spPr>
      </p:pic>
    </p:spTree>
    <p:extLst>
      <p:ext uri="{BB962C8B-B14F-4D97-AF65-F5344CB8AC3E}">
        <p14:creationId xmlns:p14="http://schemas.microsoft.com/office/powerpoint/2010/main" val="23783095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22</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a:xfrm>
            <a:off x="395536" y="70415"/>
            <a:ext cx="8640960" cy="576064"/>
          </a:xfrm>
        </p:spPr>
        <p:txBody>
          <a:bodyPr>
            <a:normAutofit fontScale="90000"/>
          </a:bodyPr>
          <a:lstStyle/>
          <a:p>
            <a:r>
              <a:rPr lang="en-US" dirty="0"/>
              <a:t>Creating reports in member institution with network zone data</a:t>
            </a:r>
          </a:p>
        </p:txBody>
      </p:sp>
      <p:sp>
        <p:nvSpPr>
          <p:cNvPr id="7" name="Content Placeholder 3">
            <a:extLst>
              <a:ext uri="{FF2B5EF4-FFF2-40B4-BE49-F238E27FC236}">
                <a16:creationId xmlns:a16="http://schemas.microsoft.com/office/drawing/2014/main" id="{23C4F846-1253-4D20-B64D-2A017B0C2C27}"/>
              </a:ext>
            </a:extLst>
          </p:cNvPr>
          <p:cNvSpPr txBox="1">
            <a:spLocks/>
          </p:cNvSpPr>
          <p:nvPr/>
        </p:nvSpPr>
        <p:spPr>
          <a:xfrm>
            <a:off x="395536" y="771549"/>
            <a:ext cx="8424936" cy="381642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On the previous slide we see that MMSID 9978160900191 “Lessons in Sustainable Development from China &amp; Taiwan” is in institution “Ex Libris University Consortium” (which is the Network Zone) and is “available for my institution” (Alma University).  </a:t>
            </a:r>
          </a:p>
          <a:p>
            <a:r>
              <a:rPr lang="en-US" dirty="0"/>
              <a:t>On the next slide we look at a repository search for this MMSID in Alma University and see that this really is the case.</a:t>
            </a:r>
          </a:p>
        </p:txBody>
      </p:sp>
    </p:spTree>
    <p:extLst>
      <p:ext uri="{BB962C8B-B14F-4D97-AF65-F5344CB8AC3E}">
        <p14:creationId xmlns:p14="http://schemas.microsoft.com/office/powerpoint/2010/main" val="576445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AF50CBB-2B25-7C4B-4D36-8AA2A4FE25D8}"/>
              </a:ext>
            </a:extLst>
          </p:cNvPr>
          <p:cNvPicPr>
            <a:picLocks noChangeAspect="1"/>
          </p:cNvPicPr>
          <p:nvPr/>
        </p:nvPicPr>
        <p:blipFill>
          <a:blip r:embed="rId2"/>
          <a:stretch>
            <a:fillRect/>
          </a:stretch>
        </p:blipFill>
        <p:spPr>
          <a:xfrm>
            <a:off x="302451" y="761485"/>
            <a:ext cx="8532440" cy="3935547"/>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23</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a:xfrm>
            <a:off x="395536" y="70415"/>
            <a:ext cx="8640960" cy="576064"/>
          </a:xfrm>
        </p:spPr>
        <p:txBody>
          <a:bodyPr>
            <a:normAutofit fontScale="90000"/>
          </a:bodyPr>
          <a:lstStyle/>
          <a:p>
            <a:r>
              <a:rPr lang="en-US" dirty="0"/>
              <a:t>Creating reports in member institution with network zone data</a:t>
            </a:r>
          </a:p>
        </p:txBody>
      </p:sp>
      <p:sp>
        <p:nvSpPr>
          <p:cNvPr id="5" name="Rectangle 4">
            <a:extLst>
              <a:ext uri="{FF2B5EF4-FFF2-40B4-BE49-F238E27FC236}">
                <a16:creationId xmlns:a16="http://schemas.microsoft.com/office/drawing/2014/main" id="{AA6DDC7C-70C2-4491-AC4B-5C0FD2BCFE56}"/>
              </a:ext>
            </a:extLst>
          </p:cNvPr>
          <p:cNvSpPr/>
          <p:nvPr/>
        </p:nvSpPr>
        <p:spPr>
          <a:xfrm>
            <a:off x="5364088" y="2300922"/>
            <a:ext cx="792088" cy="1988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37753C3-DAAC-4C87-AA20-DB10957B379D}"/>
              </a:ext>
            </a:extLst>
          </p:cNvPr>
          <p:cNvSpPr/>
          <p:nvPr/>
        </p:nvSpPr>
        <p:spPr>
          <a:xfrm>
            <a:off x="308559" y="789826"/>
            <a:ext cx="519025" cy="3417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6B8D68E-683A-45DB-DBC2-DA699A143996}"/>
              </a:ext>
            </a:extLst>
          </p:cNvPr>
          <p:cNvSpPr txBox="1"/>
          <p:nvPr/>
        </p:nvSpPr>
        <p:spPr>
          <a:xfrm>
            <a:off x="107504" y="1851670"/>
            <a:ext cx="1584176" cy="738664"/>
          </a:xfrm>
          <a:prstGeom prst="rect">
            <a:avLst/>
          </a:prstGeom>
          <a:solidFill>
            <a:srgbClr val="FFFF00"/>
          </a:solidFill>
          <a:ln>
            <a:solidFill>
              <a:schemeClr val="accent1"/>
            </a:solidFill>
          </a:ln>
        </p:spPr>
        <p:txBody>
          <a:bodyPr wrap="square" rtlCol="0">
            <a:spAutoFit/>
          </a:bodyPr>
          <a:lstStyle/>
          <a:p>
            <a:r>
              <a:rPr lang="en-US" sz="1400" dirty="0"/>
              <a:t>Searching member institution “Alma University”</a:t>
            </a:r>
          </a:p>
        </p:txBody>
      </p:sp>
      <p:sp>
        <p:nvSpPr>
          <p:cNvPr id="14" name="Rectangle 13">
            <a:extLst>
              <a:ext uri="{FF2B5EF4-FFF2-40B4-BE49-F238E27FC236}">
                <a16:creationId xmlns:a16="http://schemas.microsoft.com/office/drawing/2014/main" id="{609E0A92-417F-4443-71B6-1A4F0919EA2D}"/>
              </a:ext>
            </a:extLst>
          </p:cNvPr>
          <p:cNvSpPr/>
          <p:nvPr/>
        </p:nvSpPr>
        <p:spPr>
          <a:xfrm>
            <a:off x="2267744" y="1504358"/>
            <a:ext cx="720080" cy="2753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0E461D67-63EE-7A6D-C06B-3AD4342A66EE}"/>
              </a:ext>
            </a:extLst>
          </p:cNvPr>
          <p:cNvCxnSpPr>
            <a:cxnSpLocks/>
          </p:cNvCxnSpPr>
          <p:nvPr/>
        </p:nvCxnSpPr>
        <p:spPr>
          <a:xfrm flipV="1">
            <a:off x="1691680" y="1686155"/>
            <a:ext cx="504056" cy="16551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28444AD-714D-8101-7467-38E6E4A4A4B3}"/>
              </a:ext>
            </a:extLst>
          </p:cNvPr>
          <p:cNvSpPr txBox="1"/>
          <p:nvPr/>
        </p:nvSpPr>
        <p:spPr>
          <a:xfrm>
            <a:off x="6444208" y="3021817"/>
            <a:ext cx="1584176" cy="523220"/>
          </a:xfrm>
          <a:prstGeom prst="rect">
            <a:avLst/>
          </a:prstGeom>
          <a:solidFill>
            <a:srgbClr val="FFFF00"/>
          </a:solidFill>
          <a:ln>
            <a:solidFill>
              <a:schemeClr val="accent1"/>
            </a:solidFill>
          </a:ln>
        </p:spPr>
        <p:txBody>
          <a:bodyPr wrap="square" rtlCol="0">
            <a:spAutoFit/>
          </a:bodyPr>
          <a:lstStyle/>
          <a:p>
            <a:r>
              <a:rPr lang="en-US" sz="1400" dirty="0"/>
              <a:t>This record is From Network</a:t>
            </a:r>
          </a:p>
        </p:txBody>
      </p:sp>
      <p:cxnSp>
        <p:nvCxnSpPr>
          <p:cNvPr id="19" name="Straight Arrow Connector 18">
            <a:extLst>
              <a:ext uri="{FF2B5EF4-FFF2-40B4-BE49-F238E27FC236}">
                <a16:creationId xmlns:a16="http://schemas.microsoft.com/office/drawing/2014/main" id="{93CCD2A6-936A-6EB1-EB9E-3EDBC886E694}"/>
              </a:ext>
            </a:extLst>
          </p:cNvPr>
          <p:cNvCxnSpPr>
            <a:cxnSpLocks/>
            <a:stCxn id="11" idx="0"/>
          </p:cNvCxnSpPr>
          <p:nvPr/>
        </p:nvCxnSpPr>
        <p:spPr>
          <a:xfrm flipH="1" flipV="1">
            <a:off x="773002" y="1200604"/>
            <a:ext cx="126590" cy="65106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5DB0650-8208-4B6F-7834-57D0AF8FF96F}"/>
              </a:ext>
            </a:extLst>
          </p:cNvPr>
          <p:cNvCxnSpPr>
            <a:cxnSpLocks/>
          </p:cNvCxnSpPr>
          <p:nvPr/>
        </p:nvCxnSpPr>
        <p:spPr>
          <a:xfrm flipH="1" flipV="1">
            <a:off x="6156176" y="2561001"/>
            <a:ext cx="288032" cy="46081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52AEA8A-2B69-90C9-D841-08E25A6A3A19}"/>
              </a:ext>
            </a:extLst>
          </p:cNvPr>
          <p:cNvSpPr txBox="1"/>
          <p:nvPr/>
        </p:nvSpPr>
        <p:spPr>
          <a:xfrm>
            <a:off x="5508104" y="4204442"/>
            <a:ext cx="2160240" cy="738664"/>
          </a:xfrm>
          <a:prstGeom prst="rect">
            <a:avLst/>
          </a:prstGeom>
          <a:solidFill>
            <a:srgbClr val="FFFF00"/>
          </a:solidFill>
          <a:ln>
            <a:solidFill>
              <a:schemeClr val="accent1"/>
            </a:solidFill>
          </a:ln>
        </p:spPr>
        <p:txBody>
          <a:bodyPr wrap="square" rtlCol="0">
            <a:spAutoFit/>
          </a:bodyPr>
          <a:lstStyle/>
          <a:p>
            <a:r>
              <a:rPr lang="en-US" sz="1400" dirty="0"/>
              <a:t>Available for All member institutions (which includes Alma University)</a:t>
            </a:r>
          </a:p>
        </p:txBody>
      </p:sp>
      <p:cxnSp>
        <p:nvCxnSpPr>
          <p:cNvPr id="24" name="Straight Arrow Connector 23">
            <a:extLst>
              <a:ext uri="{FF2B5EF4-FFF2-40B4-BE49-F238E27FC236}">
                <a16:creationId xmlns:a16="http://schemas.microsoft.com/office/drawing/2014/main" id="{7130C16D-36B2-520B-AA7E-8876FD02C7CE}"/>
              </a:ext>
            </a:extLst>
          </p:cNvPr>
          <p:cNvCxnSpPr>
            <a:cxnSpLocks/>
          </p:cNvCxnSpPr>
          <p:nvPr/>
        </p:nvCxnSpPr>
        <p:spPr>
          <a:xfrm flipH="1">
            <a:off x="3825041" y="4382015"/>
            <a:ext cx="1683063" cy="27608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D05A414-9BEF-CA1D-C735-F509CF603859}"/>
              </a:ext>
            </a:extLst>
          </p:cNvPr>
          <p:cNvSpPr/>
          <p:nvPr/>
        </p:nvSpPr>
        <p:spPr>
          <a:xfrm>
            <a:off x="3060796" y="4267008"/>
            <a:ext cx="1007148" cy="1769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0B4DB83-A158-26E0-0E4D-4B06C7F9424D}"/>
              </a:ext>
            </a:extLst>
          </p:cNvPr>
          <p:cNvSpPr txBox="1"/>
          <p:nvPr/>
        </p:nvSpPr>
        <p:spPr>
          <a:xfrm>
            <a:off x="4446262" y="961191"/>
            <a:ext cx="3707860" cy="523220"/>
          </a:xfrm>
          <a:prstGeom prst="rect">
            <a:avLst/>
          </a:prstGeom>
          <a:solidFill>
            <a:srgbClr val="FFFF00"/>
          </a:solidFill>
          <a:ln>
            <a:solidFill>
              <a:schemeClr val="accent1"/>
            </a:solidFill>
          </a:ln>
        </p:spPr>
        <p:txBody>
          <a:bodyPr wrap="square" rtlCol="0">
            <a:spAutoFit/>
          </a:bodyPr>
          <a:lstStyle/>
          <a:p>
            <a:r>
              <a:rPr lang="en-US" sz="1400" dirty="0"/>
              <a:t>We found this when searching the institution tab because the scope is “Combined Results”</a:t>
            </a:r>
          </a:p>
        </p:txBody>
      </p:sp>
      <p:cxnSp>
        <p:nvCxnSpPr>
          <p:cNvPr id="28" name="Straight Arrow Connector 27">
            <a:extLst>
              <a:ext uri="{FF2B5EF4-FFF2-40B4-BE49-F238E27FC236}">
                <a16:creationId xmlns:a16="http://schemas.microsoft.com/office/drawing/2014/main" id="{9D2FCF81-BF2F-4BBE-1981-17C783DBA4E1}"/>
              </a:ext>
            </a:extLst>
          </p:cNvPr>
          <p:cNvCxnSpPr>
            <a:cxnSpLocks/>
          </p:cNvCxnSpPr>
          <p:nvPr/>
        </p:nvCxnSpPr>
        <p:spPr>
          <a:xfrm>
            <a:off x="7092280" y="1484411"/>
            <a:ext cx="0" cy="34558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07491AA2-56DA-F2B2-0D23-6A96CB82F4C1}"/>
              </a:ext>
            </a:extLst>
          </p:cNvPr>
          <p:cNvSpPr/>
          <p:nvPr/>
        </p:nvSpPr>
        <p:spPr>
          <a:xfrm>
            <a:off x="6300192" y="1823885"/>
            <a:ext cx="1440160" cy="2138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9285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8922B7F-BAEC-445E-9C08-F94F63F5CA0F}"/>
              </a:ext>
            </a:extLst>
          </p:cNvPr>
          <p:cNvSpPr>
            <a:spLocks noGrp="1"/>
          </p:cNvSpPr>
          <p:nvPr>
            <p:ph type="subTitle" idx="1"/>
          </p:nvPr>
        </p:nvSpPr>
        <p:spPr>
          <a:xfrm>
            <a:off x="2987824" y="1653850"/>
            <a:ext cx="3240360" cy="557859"/>
          </a:xfrm>
        </p:spPr>
        <p:txBody>
          <a:bodyPr>
            <a:normAutofit/>
          </a:bodyPr>
          <a:lstStyle/>
          <a:p>
            <a:r>
              <a:rPr lang="en-US" dirty="0"/>
              <a:t>xxx@exlibrisgroup.com</a:t>
            </a:r>
          </a:p>
        </p:txBody>
      </p:sp>
    </p:spTree>
    <p:extLst>
      <p:ext uri="{BB962C8B-B14F-4D97-AF65-F5344CB8AC3E}">
        <p14:creationId xmlns:p14="http://schemas.microsoft.com/office/powerpoint/2010/main" val="3352855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742497" y="3319778"/>
            <a:ext cx="7717935" cy="1240583"/>
          </a:xfrm>
        </p:spPr>
        <p:txBody>
          <a:bodyPr/>
          <a:lstStyle/>
          <a:p>
            <a:pPr algn="ctr"/>
            <a:r>
              <a:rPr lang="en-US" sz="2400" dirty="0"/>
              <a:t>Introduction</a:t>
            </a:r>
            <a:endParaRPr lang="en-US" sz="2600" dirty="0"/>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3</a:t>
            </a:fld>
            <a:endParaRPr lang="en-US" dirty="0"/>
          </a:p>
        </p:txBody>
      </p:sp>
      <p:pic>
        <p:nvPicPr>
          <p:cNvPr id="6" name="Picture 5">
            <a:extLst>
              <a:ext uri="{FF2B5EF4-FFF2-40B4-BE49-F238E27FC236}">
                <a16:creationId xmlns:a16="http://schemas.microsoft.com/office/drawing/2014/main" id="{A514FBB8-B891-4AFA-B73F-B031A9A7F8B6}"/>
              </a:ext>
            </a:extLst>
          </p:cNvPr>
          <p:cNvPicPr>
            <a:picLocks noChangeAspect="1"/>
          </p:cNvPicPr>
          <p:nvPr/>
        </p:nvPicPr>
        <p:blipFill>
          <a:blip r:embed="rId2"/>
          <a:stretch>
            <a:fillRect/>
          </a:stretch>
        </p:blipFill>
        <p:spPr>
          <a:xfrm>
            <a:off x="2267745" y="0"/>
            <a:ext cx="2952328" cy="3150471"/>
          </a:xfrm>
          <a:prstGeom prst="rect">
            <a:avLst/>
          </a:prstGeom>
        </p:spPr>
      </p:pic>
      <p:pic>
        <p:nvPicPr>
          <p:cNvPr id="7" name="Picture 6" descr="A group of people posing for the camera&#10;&#10;Description automatically generated">
            <a:extLst>
              <a:ext uri="{FF2B5EF4-FFF2-40B4-BE49-F238E27FC236}">
                <a16:creationId xmlns:a16="http://schemas.microsoft.com/office/drawing/2014/main" id="{300F0837-4B16-4F0A-9A72-0EA4D6DB7E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8481" y="0"/>
            <a:ext cx="7195520" cy="3150471"/>
          </a:xfrm>
          <a:prstGeom prst="rect">
            <a:avLst/>
          </a:prstGeom>
        </p:spPr>
      </p:pic>
    </p:spTree>
    <p:extLst>
      <p:ext uri="{BB962C8B-B14F-4D97-AF65-F5344CB8AC3E}">
        <p14:creationId xmlns:p14="http://schemas.microsoft.com/office/powerpoint/2010/main" val="206719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Introduction </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a:bodyPr>
          <a:lstStyle/>
          <a:p>
            <a:r>
              <a:rPr lang="en-US" dirty="0"/>
              <a:t>See also </a:t>
            </a:r>
            <a:r>
              <a:rPr lang="en-US" dirty="0">
                <a:hlinkClick r:id="rId2"/>
              </a:rPr>
              <a:t>Configuring Analytics to Display Network Zone Information</a:t>
            </a:r>
            <a:endParaRPr lang="en-US" dirty="0"/>
          </a:p>
          <a:p>
            <a:r>
              <a:rPr lang="en-US" dirty="0"/>
              <a:t>It is possible to create reports in Alma analytics containing information from the Network Zone. </a:t>
            </a:r>
          </a:p>
          <a:p>
            <a:r>
              <a:rPr lang="en-US" dirty="0"/>
              <a:t>This means that from within a member institution information from the network zone will be available.</a:t>
            </a:r>
          </a:p>
          <a:p>
            <a:r>
              <a:rPr lang="en-US" dirty="0"/>
              <a:t>In order for this feature to be enabled a parameter in both the member institution and in the network zone should be configured.</a:t>
            </a:r>
          </a:p>
          <a:p>
            <a:endParaRPr lang="en-US" dirty="0"/>
          </a:p>
          <a:p>
            <a:endParaRPr lang="en-US" dirty="0"/>
          </a:p>
        </p:txBody>
      </p:sp>
    </p:spTree>
    <p:extLst>
      <p:ext uri="{BB962C8B-B14F-4D97-AF65-F5344CB8AC3E}">
        <p14:creationId xmlns:p14="http://schemas.microsoft.com/office/powerpoint/2010/main" val="830323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5</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Introduction </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Autofit/>
          </a:bodyPr>
          <a:lstStyle/>
          <a:p>
            <a:r>
              <a:rPr lang="en-US" sz="2200" dirty="0"/>
              <a:t>When creating reports in a member institution and including information from the network zone a special folder called “Portfolios details for consortia” is used.</a:t>
            </a:r>
          </a:p>
          <a:p>
            <a:r>
              <a:rPr lang="en-US" sz="2200" dirty="0"/>
              <a:t>When using this folder the advantages are:</a:t>
            </a:r>
          </a:p>
          <a:p>
            <a:pPr lvl="1"/>
            <a:r>
              <a:rPr lang="en-US" sz="2200" dirty="0"/>
              <a:t>The institution can see all portfolios in the network zone even though the report is being made in the member institution.</a:t>
            </a:r>
          </a:p>
          <a:p>
            <a:pPr lvl="1"/>
            <a:r>
              <a:rPr lang="en-US" sz="2200" dirty="0"/>
              <a:t>There is an indication for each of the portfolios as to whether or not it is “available for my institution”.</a:t>
            </a:r>
          </a:p>
          <a:p>
            <a:r>
              <a:rPr lang="en-US" sz="2200" dirty="0"/>
              <a:t>In this way the member institution can get an inclusive picture of what is in the network zone even though the report is being made from the member institution.</a:t>
            </a:r>
          </a:p>
          <a:p>
            <a:endParaRPr lang="en-US" sz="2200" dirty="0"/>
          </a:p>
        </p:txBody>
      </p:sp>
    </p:spTree>
    <p:extLst>
      <p:ext uri="{BB962C8B-B14F-4D97-AF65-F5344CB8AC3E}">
        <p14:creationId xmlns:p14="http://schemas.microsoft.com/office/powerpoint/2010/main" val="929955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6</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Introduction </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Autofit/>
          </a:bodyPr>
          <a:lstStyle/>
          <a:p>
            <a:r>
              <a:rPr lang="en-US" sz="2200" dirty="0"/>
              <a:t>As far as configuration is concerned:</a:t>
            </a:r>
          </a:p>
          <a:p>
            <a:pPr lvl="1"/>
            <a:r>
              <a:rPr lang="en-US" dirty="0"/>
              <a:t>The network zone defines that they agree that members will be available to access data from the network zone.</a:t>
            </a:r>
          </a:p>
          <a:p>
            <a:pPr lvl="1"/>
            <a:r>
              <a:rPr lang="en-US" dirty="0"/>
              <a:t>The member institutions define that they want to have the ability to access data from the network zone in their member institution reports.</a:t>
            </a:r>
          </a:p>
          <a:p>
            <a:r>
              <a:rPr lang="en-US" sz="2200" dirty="0"/>
              <a:t>It is a reciprocal agreement.</a:t>
            </a:r>
          </a:p>
          <a:p>
            <a:endParaRPr lang="en-US" sz="2200" dirty="0"/>
          </a:p>
        </p:txBody>
      </p:sp>
    </p:spTree>
    <p:extLst>
      <p:ext uri="{BB962C8B-B14F-4D97-AF65-F5344CB8AC3E}">
        <p14:creationId xmlns:p14="http://schemas.microsoft.com/office/powerpoint/2010/main" val="616103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742497" y="3319778"/>
            <a:ext cx="7717935" cy="1240583"/>
          </a:xfrm>
        </p:spPr>
        <p:txBody>
          <a:bodyPr/>
          <a:lstStyle/>
          <a:p>
            <a:pPr algn="ctr"/>
            <a:r>
              <a:rPr lang="en-US" dirty="0"/>
              <a:t>Configuration in the network zone</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7</a:t>
            </a:fld>
            <a:endParaRPr lang="en-US" dirty="0"/>
          </a:p>
        </p:txBody>
      </p:sp>
      <p:pic>
        <p:nvPicPr>
          <p:cNvPr id="2" name="Picture 1">
            <a:extLst>
              <a:ext uri="{FF2B5EF4-FFF2-40B4-BE49-F238E27FC236}">
                <a16:creationId xmlns:a16="http://schemas.microsoft.com/office/drawing/2014/main" id="{F60BBE91-4BFE-46A4-B806-627F2C09BF21}"/>
              </a:ext>
            </a:extLst>
          </p:cNvPr>
          <p:cNvPicPr>
            <a:picLocks noChangeAspect="1"/>
          </p:cNvPicPr>
          <p:nvPr/>
        </p:nvPicPr>
        <p:blipFill>
          <a:blip r:embed="rId2"/>
          <a:stretch>
            <a:fillRect/>
          </a:stretch>
        </p:blipFill>
        <p:spPr>
          <a:xfrm>
            <a:off x="3563888" y="0"/>
            <a:ext cx="5580112" cy="3173595"/>
          </a:xfrm>
          <a:prstGeom prst="rect">
            <a:avLst/>
          </a:prstGeom>
        </p:spPr>
      </p:pic>
    </p:spTree>
    <p:extLst>
      <p:ext uri="{BB962C8B-B14F-4D97-AF65-F5344CB8AC3E}">
        <p14:creationId xmlns:p14="http://schemas.microsoft.com/office/powerpoint/2010/main" val="592627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8</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Configuration in the network zone</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179512" y="771551"/>
            <a:ext cx="8640960" cy="1656184"/>
          </a:xfrm>
        </p:spPr>
        <p:txBody>
          <a:bodyPr>
            <a:normAutofit/>
          </a:bodyPr>
          <a:lstStyle/>
          <a:p>
            <a:pPr marL="0" indent="0">
              <a:buNone/>
            </a:pPr>
            <a:r>
              <a:rPr lang="en-US" dirty="0"/>
              <a:t>Step One</a:t>
            </a:r>
          </a:p>
          <a:p>
            <a:r>
              <a:rPr lang="en-US" dirty="0"/>
              <a:t>In the network zone navigate to “Configuration &gt; Analytics &gt;  Analytics Networks Settings” and set the parameter “</a:t>
            </a:r>
            <a:r>
              <a:rPr lang="en-US" dirty="0" err="1"/>
              <a:t>analytics_network_inventory_available_for_members</a:t>
            </a:r>
            <a:r>
              <a:rPr lang="en-US" dirty="0"/>
              <a:t>” to true.</a:t>
            </a:r>
          </a:p>
        </p:txBody>
      </p:sp>
      <p:sp>
        <p:nvSpPr>
          <p:cNvPr id="6" name="Content Placeholder 3">
            <a:extLst>
              <a:ext uri="{FF2B5EF4-FFF2-40B4-BE49-F238E27FC236}">
                <a16:creationId xmlns:a16="http://schemas.microsoft.com/office/drawing/2014/main" id="{147879C1-9549-4B4F-B8EA-8D37D4F94239}"/>
              </a:ext>
            </a:extLst>
          </p:cNvPr>
          <p:cNvSpPr txBox="1">
            <a:spLocks/>
          </p:cNvSpPr>
          <p:nvPr/>
        </p:nvSpPr>
        <p:spPr>
          <a:xfrm>
            <a:off x="230254" y="2643758"/>
            <a:ext cx="8640960" cy="194421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a:t>Step Two</a:t>
            </a:r>
          </a:p>
          <a:p>
            <a:r>
              <a:rPr lang="en-US" dirty="0"/>
              <a:t>In the network zone after setting “</a:t>
            </a:r>
            <a:r>
              <a:rPr lang="en-US" dirty="0" err="1"/>
              <a:t>analytics_network_inventory_available_for_members</a:t>
            </a:r>
            <a:r>
              <a:rPr lang="en-US" dirty="0"/>
              <a:t>” to true select “Manage in Network” from the row actions and then click “Save and Distribute”.</a:t>
            </a:r>
          </a:p>
        </p:txBody>
      </p:sp>
    </p:spTree>
    <p:extLst>
      <p:ext uri="{BB962C8B-B14F-4D97-AF65-F5344CB8AC3E}">
        <p14:creationId xmlns:p14="http://schemas.microsoft.com/office/powerpoint/2010/main" val="1621272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9</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Configuration in the network zone</a:t>
            </a:r>
          </a:p>
        </p:txBody>
      </p:sp>
      <p:sp>
        <p:nvSpPr>
          <p:cNvPr id="6" name="Content Placeholder 3">
            <a:extLst>
              <a:ext uri="{FF2B5EF4-FFF2-40B4-BE49-F238E27FC236}">
                <a16:creationId xmlns:a16="http://schemas.microsoft.com/office/drawing/2014/main" id="{147879C1-9549-4B4F-B8EA-8D37D4F94239}"/>
              </a:ext>
            </a:extLst>
          </p:cNvPr>
          <p:cNvSpPr txBox="1">
            <a:spLocks/>
          </p:cNvSpPr>
          <p:nvPr/>
        </p:nvSpPr>
        <p:spPr>
          <a:xfrm>
            <a:off x="251520" y="850442"/>
            <a:ext cx="8640960" cy="359351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a:t>Step Three</a:t>
            </a:r>
          </a:p>
          <a:p>
            <a:r>
              <a:rPr lang="en-US" dirty="0"/>
              <a:t>After clicking “Save and Distribute” choose “Override member institution customization”.</a:t>
            </a:r>
          </a:p>
          <a:p>
            <a:r>
              <a:rPr lang="en-US" dirty="0"/>
              <a:t>The only value that this changes in the member institutions is that it allows the members to be able to define that they will be able to see data from the network zone in E-Inventory Alma Analytics reports.</a:t>
            </a:r>
          </a:p>
          <a:p>
            <a:r>
              <a:rPr lang="en-US" dirty="0"/>
              <a:t>It does not change anything else.</a:t>
            </a:r>
          </a:p>
          <a:p>
            <a:endParaRPr lang="en-US" dirty="0"/>
          </a:p>
        </p:txBody>
      </p:sp>
    </p:spTree>
    <p:extLst>
      <p:ext uri="{BB962C8B-B14F-4D97-AF65-F5344CB8AC3E}">
        <p14:creationId xmlns:p14="http://schemas.microsoft.com/office/powerpoint/2010/main" val="3132410288"/>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Ex_Libris_2020">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17850</TotalTime>
  <Words>900</Words>
  <Application>Microsoft Office PowerPoint</Application>
  <PresentationFormat>On-screen Show (16:9)</PresentationFormat>
  <Paragraphs>89</Paragraphs>
  <Slides>24</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24</vt:i4>
      </vt:variant>
    </vt:vector>
  </HeadingPairs>
  <TitlesOfParts>
    <vt:vector size="29" baseType="lpstr">
      <vt:lpstr>Arial</vt:lpstr>
      <vt:lpstr>Calibri</vt:lpstr>
      <vt:lpstr>Calibri Light</vt:lpstr>
      <vt:lpstr>IGeLU_2016_16X9 (1)</vt:lpstr>
      <vt:lpstr>Ex_Libris_2020</vt:lpstr>
      <vt:lpstr>PowerPoint Presentation</vt:lpstr>
      <vt:lpstr>PowerPoint Presentation</vt:lpstr>
      <vt:lpstr>Introduction</vt:lpstr>
      <vt:lpstr>Introduction </vt:lpstr>
      <vt:lpstr>Introduction </vt:lpstr>
      <vt:lpstr>Introduction </vt:lpstr>
      <vt:lpstr>Configuration in the network zone</vt:lpstr>
      <vt:lpstr>Configuration in the network zone</vt:lpstr>
      <vt:lpstr>Configuration in the network zone</vt:lpstr>
      <vt:lpstr>Configuration in the network zone</vt:lpstr>
      <vt:lpstr>Configuration in the network zone</vt:lpstr>
      <vt:lpstr>Configuration in the member institution</vt:lpstr>
      <vt:lpstr>Configuration in the member institution</vt:lpstr>
      <vt:lpstr>Configuration in the member institution</vt:lpstr>
      <vt:lpstr>Creating reports in member institution with network zone data</vt:lpstr>
      <vt:lpstr>Creating reports in member institution with network zone data</vt:lpstr>
      <vt:lpstr>Creating reports in member institution with network zone data</vt:lpstr>
      <vt:lpstr>Creating reports in member institution with network zone data</vt:lpstr>
      <vt:lpstr>Creating reports in member institution with network zone data</vt:lpstr>
      <vt:lpstr>Creating reports in member institution with network zone data</vt:lpstr>
      <vt:lpstr>Creating reports in member institution with network zone data</vt:lpstr>
      <vt:lpstr>Creating reports in member institution with network zone data</vt:lpstr>
      <vt:lpstr>Creating reports in member institution with network zone data</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Eyal</dc:creator>
  <cp:lastModifiedBy>Yoel Kortick</cp:lastModifiedBy>
  <cp:revision>1728</cp:revision>
  <dcterms:created xsi:type="dcterms:W3CDTF">2017-01-02T15:10:30Z</dcterms:created>
  <dcterms:modified xsi:type="dcterms:W3CDTF">2024-06-28T13:48:20Z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ies>
</file>